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3" r:id="rId3"/>
    <p:sldId id="257" r:id="rId4"/>
    <p:sldId id="258" r:id="rId5"/>
    <p:sldId id="259" r:id="rId6"/>
    <p:sldId id="260" r:id="rId7"/>
    <p:sldId id="261" r:id="rId8"/>
    <p:sldId id="264" r:id="rId9"/>
    <p:sldId id="265" r:id="rId10"/>
    <p:sldId id="266" r:id="rId11"/>
    <p:sldId id="267" r:id="rId12"/>
    <p:sldId id="262" r:id="rId13"/>
    <p:sldId id="268" r:id="rId14"/>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DM Sans Italics" panose="020B0604020202020204" charset="0"/>
      <p:regular r:id="rId19"/>
    </p:embeddedFont>
    <p:embeddedFont>
      <p:font typeface="Helios" panose="020B0604020202020204" charset="0"/>
      <p:regular r:id="rId20"/>
    </p:embeddedFont>
    <p:embeddedFont>
      <p:font typeface="Helios Bold" panose="020B0604020202020204" charset="0"/>
      <p:regular r:id="rId21"/>
    </p:embeddedFont>
    <p:embeddedFont>
      <p:font typeface="Klein" panose="020B0604020202020204" charset="0"/>
      <p:regular r:id="rId22"/>
    </p:embeddedFont>
    <p:embeddedFont>
      <p:font typeface="Klein 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2" d="100"/>
          <a:sy n="42" d="100"/>
        </p:scale>
        <p:origin x="304"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66927" y="-4280359"/>
            <a:ext cx="10812392" cy="10812392"/>
          </a:xfrm>
          <a:custGeom>
            <a:avLst/>
            <a:gdLst/>
            <a:ahLst/>
            <a:cxnLst/>
            <a:rect l="l" t="t" r="r" b="b"/>
            <a:pathLst>
              <a:path w="10812392" h="10812392">
                <a:moveTo>
                  <a:pt x="0" y="0"/>
                </a:moveTo>
                <a:lnTo>
                  <a:pt x="10812393" y="0"/>
                </a:lnTo>
                <a:lnTo>
                  <a:pt x="10812393" y="10812392"/>
                </a:lnTo>
                <a:lnTo>
                  <a:pt x="0" y="1081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568690" y="1068687"/>
            <a:ext cx="4741158" cy="2929860"/>
          </a:xfrm>
          <a:prstGeom prst="rect">
            <a:avLst/>
          </a:prstGeom>
        </p:spPr>
        <p:txBody>
          <a:bodyPr lIns="0" tIns="0" rIns="0" bIns="0" rtlCol="0" anchor="t">
            <a:spAutoFit/>
          </a:bodyPr>
          <a:lstStyle/>
          <a:p>
            <a:pPr>
              <a:lnSpc>
                <a:spcPts val="3361"/>
              </a:lnSpc>
            </a:pPr>
            <a:r>
              <a:rPr lang="en-US" sz="2401">
                <a:solidFill>
                  <a:srgbClr val="F4F4F4"/>
                </a:solidFill>
                <a:latin typeface="Helios Bold"/>
              </a:rPr>
              <a:t>YATRI PATEL 21BCP002</a:t>
            </a:r>
          </a:p>
          <a:p>
            <a:pPr>
              <a:lnSpc>
                <a:spcPts val="3361"/>
              </a:lnSpc>
            </a:pPr>
            <a:r>
              <a:rPr lang="en-US" sz="2401">
                <a:solidFill>
                  <a:srgbClr val="F4F4F4"/>
                </a:solidFill>
                <a:latin typeface="Helios Bold"/>
              </a:rPr>
              <a:t>DEVEN BARAIYA 21BCP003</a:t>
            </a:r>
          </a:p>
          <a:p>
            <a:pPr>
              <a:lnSpc>
                <a:spcPts val="3361"/>
              </a:lnSpc>
            </a:pPr>
            <a:r>
              <a:rPr lang="en-US" sz="2401">
                <a:solidFill>
                  <a:srgbClr val="F4F4F4"/>
                </a:solidFill>
                <a:latin typeface="Helios Bold"/>
              </a:rPr>
              <a:t>DHRUVIL SHAH 21BCP012</a:t>
            </a:r>
          </a:p>
          <a:p>
            <a:pPr>
              <a:lnSpc>
                <a:spcPts val="3361"/>
              </a:lnSpc>
            </a:pPr>
            <a:r>
              <a:rPr lang="en-US" sz="2401">
                <a:solidFill>
                  <a:srgbClr val="F4F4F4"/>
                </a:solidFill>
                <a:latin typeface="Helios Bold"/>
              </a:rPr>
              <a:t>HEMANG MEHTA 21BCP026</a:t>
            </a:r>
          </a:p>
          <a:p>
            <a:pPr>
              <a:lnSpc>
                <a:spcPts val="3361"/>
              </a:lnSpc>
            </a:pPr>
            <a:r>
              <a:rPr lang="en-US" sz="2401">
                <a:solidFill>
                  <a:srgbClr val="F4F4F4"/>
                </a:solidFill>
                <a:latin typeface="Helios Bold"/>
              </a:rPr>
              <a:t>ADITYA JANI 21BCP030</a:t>
            </a:r>
          </a:p>
          <a:p>
            <a:pPr>
              <a:lnSpc>
                <a:spcPts val="3361"/>
              </a:lnSpc>
            </a:pPr>
            <a:r>
              <a:rPr lang="en-US" sz="2401">
                <a:solidFill>
                  <a:srgbClr val="F4F4F4"/>
                </a:solidFill>
                <a:latin typeface="Helios Bold"/>
              </a:rPr>
              <a:t>DINKY UNADKAT 21BCP033 </a:t>
            </a:r>
          </a:p>
          <a:p>
            <a:pPr>
              <a:lnSpc>
                <a:spcPts val="3361"/>
              </a:lnSpc>
              <a:spcBef>
                <a:spcPct val="0"/>
              </a:spcBef>
            </a:pPr>
            <a:endParaRPr lang="en-US" sz="2401">
              <a:solidFill>
                <a:srgbClr val="F4F4F4"/>
              </a:solidFill>
              <a:latin typeface="Helios Bold"/>
            </a:endParaRPr>
          </a:p>
        </p:txBody>
      </p:sp>
      <p:sp>
        <p:nvSpPr>
          <p:cNvPr id="4" name="Freeform 4"/>
          <p:cNvSpPr/>
          <p:nvPr/>
        </p:nvSpPr>
        <p:spPr>
          <a:xfrm>
            <a:off x="-3407200" y="4432068"/>
            <a:ext cx="5764383" cy="5764383"/>
          </a:xfrm>
          <a:custGeom>
            <a:avLst/>
            <a:gdLst/>
            <a:ahLst/>
            <a:cxnLst/>
            <a:rect l="l" t="t" r="r" b="b"/>
            <a:pathLst>
              <a:path w="5764383" h="5764383">
                <a:moveTo>
                  <a:pt x="0" y="0"/>
                </a:moveTo>
                <a:lnTo>
                  <a:pt x="5764383" y="0"/>
                </a:lnTo>
                <a:lnTo>
                  <a:pt x="5764383" y="5764383"/>
                </a:lnTo>
                <a:lnTo>
                  <a:pt x="0" y="5764383"/>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5" name="Freeform 5"/>
          <p:cNvSpPr/>
          <p:nvPr/>
        </p:nvSpPr>
        <p:spPr>
          <a:xfrm>
            <a:off x="57078" y="7902203"/>
            <a:ext cx="5764383" cy="5764383"/>
          </a:xfrm>
          <a:custGeom>
            <a:avLst/>
            <a:gdLst/>
            <a:ahLst/>
            <a:cxnLst/>
            <a:rect l="l" t="t" r="r" b="b"/>
            <a:pathLst>
              <a:path w="5764383" h="5764383">
                <a:moveTo>
                  <a:pt x="0" y="0"/>
                </a:moveTo>
                <a:lnTo>
                  <a:pt x="5764383" y="0"/>
                </a:lnTo>
                <a:lnTo>
                  <a:pt x="5764383" y="5764382"/>
                </a:lnTo>
                <a:lnTo>
                  <a:pt x="0" y="5764382"/>
                </a:lnTo>
                <a:lnTo>
                  <a:pt x="0" y="0"/>
                </a:lnTo>
                <a:close/>
              </a:path>
            </a:pathLst>
          </a:custGeom>
          <a:blipFill>
            <a:blip r:embed="rId2">
              <a:alphaModFix amt="80000"/>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9144000" y="1691293"/>
            <a:ext cx="8115300" cy="6904414"/>
            <a:chOff x="0" y="0"/>
            <a:chExt cx="10820400" cy="9205885"/>
          </a:xfrm>
        </p:grpSpPr>
        <p:sp>
          <p:nvSpPr>
            <p:cNvPr id="7" name="TextBox 7"/>
            <p:cNvSpPr txBox="1"/>
            <p:nvPr/>
          </p:nvSpPr>
          <p:spPr>
            <a:xfrm>
              <a:off x="0" y="0"/>
              <a:ext cx="10820400" cy="7493000"/>
            </a:xfrm>
            <a:prstGeom prst="rect">
              <a:avLst/>
            </a:prstGeom>
          </p:spPr>
          <p:txBody>
            <a:bodyPr lIns="0" tIns="0" rIns="0" bIns="0" rtlCol="0" anchor="t">
              <a:spAutoFit/>
            </a:bodyPr>
            <a:lstStyle/>
            <a:p>
              <a:pPr>
                <a:lnSpc>
                  <a:spcPts val="8880"/>
                </a:lnSpc>
              </a:pPr>
              <a:r>
                <a:rPr lang="en-US" sz="7400">
                  <a:solidFill>
                    <a:srgbClr val="2A2E3A"/>
                  </a:solidFill>
                  <a:latin typeface="Klein Bold"/>
                </a:rPr>
                <a:t>COMPREHENSIVE STOCK PORTFOLIO </a:t>
              </a:r>
              <a:r>
                <a:rPr lang="en-US" sz="7400">
                  <a:solidFill>
                    <a:srgbClr val="FA643F"/>
                  </a:solidFill>
                  <a:latin typeface="Klein Bold"/>
                </a:rPr>
                <a:t>MANAGEMENT SYSTEM</a:t>
              </a:r>
              <a:r>
                <a:rPr lang="en-US" sz="7400">
                  <a:solidFill>
                    <a:srgbClr val="2A2E3A"/>
                  </a:solidFill>
                  <a:latin typeface="Klein Bold"/>
                </a:rPr>
                <a:t> </a:t>
              </a:r>
            </a:p>
          </p:txBody>
        </p:sp>
        <p:sp>
          <p:nvSpPr>
            <p:cNvPr id="8" name="TextBox 8"/>
            <p:cNvSpPr txBox="1"/>
            <p:nvPr/>
          </p:nvSpPr>
          <p:spPr>
            <a:xfrm>
              <a:off x="0" y="7748983"/>
              <a:ext cx="10498974" cy="1456902"/>
            </a:xfrm>
            <a:prstGeom prst="rect">
              <a:avLst/>
            </a:prstGeom>
          </p:spPr>
          <p:txBody>
            <a:bodyPr lIns="0" tIns="0" rIns="0" bIns="0" rtlCol="0" anchor="t">
              <a:spAutoFit/>
            </a:bodyPr>
            <a:lstStyle/>
            <a:p>
              <a:pPr>
                <a:lnSpc>
                  <a:spcPts val="4479"/>
                </a:lnSpc>
              </a:pPr>
              <a:r>
                <a:rPr lang="en-US" sz="3199">
                  <a:solidFill>
                    <a:srgbClr val="2A2E3A"/>
                  </a:solidFill>
                  <a:latin typeface="Klein"/>
                </a:rPr>
                <a:t>A Powerful Tool for Investors of All Types</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296844" y="-1836715"/>
            <a:ext cx="13960430" cy="13960430"/>
          </a:xfrm>
          <a:custGeom>
            <a:avLst/>
            <a:gdLst/>
            <a:ahLst/>
            <a:cxnLst/>
            <a:rect l="l" t="t" r="r" b="b"/>
            <a:pathLst>
              <a:path w="13960430" h="13960430">
                <a:moveTo>
                  <a:pt x="0" y="0"/>
                </a:moveTo>
                <a:lnTo>
                  <a:pt x="13960431" y="0"/>
                </a:lnTo>
                <a:lnTo>
                  <a:pt x="13960431" y="13960430"/>
                </a:lnTo>
                <a:lnTo>
                  <a:pt x="0" y="139604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5">
            <a:extLst>
              <a:ext uri="{FF2B5EF4-FFF2-40B4-BE49-F238E27FC236}">
                <a16:creationId xmlns:a16="http://schemas.microsoft.com/office/drawing/2014/main" id="{0415639E-9801-93AD-56EB-5FA57DA14EAA}"/>
              </a:ext>
            </a:extLst>
          </p:cNvPr>
          <p:cNvSpPr txBox="1"/>
          <p:nvPr/>
        </p:nvSpPr>
        <p:spPr>
          <a:xfrm>
            <a:off x="914400" y="647700"/>
            <a:ext cx="11795760" cy="1175322"/>
          </a:xfrm>
          <a:prstGeom prst="rect">
            <a:avLst/>
          </a:prstGeom>
          <a:solidFill>
            <a:schemeClr val="accent6">
              <a:lumMod val="75000"/>
            </a:schemeClr>
          </a:solidFill>
        </p:spPr>
        <p:txBody>
          <a:bodyPr wrap="square">
            <a:spAutoFit/>
          </a:bodyPr>
          <a:lstStyle/>
          <a:p>
            <a:pPr>
              <a:lnSpc>
                <a:spcPts val="9099"/>
              </a:lnSpc>
            </a:pPr>
            <a:r>
              <a:rPr lang="en-US" sz="5400" dirty="0">
                <a:solidFill>
                  <a:srgbClr val="2A2E3A"/>
                </a:solidFill>
                <a:latin typeface="Klein Bold"/>
              </a:rPr>
              <a:t>Output: </a:t>
            </a:r>
          </a:p>
        </p:txBody>
      </p:sp>
      <p:sp>
        <p:nvSpPr>
          <p:cNvPr id="5" name="Freeform 7">
            <a:extLst>
              <a:ext uri="{FF2B5EF4-FFF2-40B4-BE49-F238E27FC236}">
                <a16:creationId xmlns:a16="http://schemas.microsoft.com/office/drawing/2014/main" id="{66B39E3E-F7DA-6A02-4ECA-D77E2C79AC2D}"/>
              </a:ext>
            </a:extLst>
          </p:cNvPr>
          <p:cNvSpPr/>
          <p:nvPr/>
        </p:nvSpPr>
        <p:spPr>
          <a:xfrm>
            <a:off x="929640" y="2060913"/>
            <a:ext cx="10067229" cy="4912455"/>
          </a:xfrm>
          <a:custGeom>
            <a:avLst/>
            <a:gdLst/>
            <a:ahLst/>
            <a:cxnLst/>
            <a:rect l="l" t="t" r="r" b="b"/>
            <a:pathLst>
              <a:path w="10067229" h="4912455">
                <a:moveTo>
                  <a:pt x="0" y="0"/>
                </a:moveTo>
                <a:lnTo>
                  <a:pt x="10067229" y="0"/>
                </a:lnTo>
                <a:lnTo>
                  <a:pt x="10067229" y="4912455"/>
                </a:lnTo>
                <a:lnTo>
                  <a:pt x="0" y="4912455"/>
                </a:lnTo>
                <a:lnTo>
                  <a:pt x="0" y="0"/>
                </a:lnTo>
                <a:close/>
              </a:path>
            </a:pathLst>
          </a:custGeom>
          <a:blipFill>
            <a:blip r:embed="rId4"/>
            <a:stretch>
              <a:fillRect/>
            </a:stretch>
          </a:blipFill>
          <a:ln w="47625" cap="sq">
            <a:solidFill>
              <a:srgbClr val="FFFFFF"/>
            </a:solidFill>
            <a:prstDash val="solid"/>
            <a:miter/>
          </a:ln>
        </p:spPr>
      </p:sp>
      <p:sp>
        <p:nvSpPr>
          <p:cNvPr id="7" name="Freeform 8">
            <a:extLst>
              <a:ext uri="{FF2B5EF4-FFF2-40B4-BE49-F238E27FC236}">
                <a16:creationId xmlns:a16="http://schemas.microsoft.com/office/drawing/2014/main" id="{313CC009-573D-6172-083E-9C951B929F74}"/>
              </a:ext>
            </a:extLst>
          </p:cNvPr>
          <p:cNvSpPr/>
          <p:nvPr/>
        </p:nvSpPr>
        <p:spPr>
          <a:xfrm>
            <a:off x="7842599" y="4893502"/>
            <a:ext cx="10002710" cy="4965533"/>
          </a:xfrm>
          <a:custGeom>
            <a:avLst/>
            <a:gdLst/>
            <a:ahLst/>
            <a:cxnLst/>
            <a:rect l="l" t="t" r="r" b="b"/>
            <a:pathLst>
              <a:path w="10002710" h="4965533">
                <a:moveTo>
                  <a:pt x="0" y="0"/>
                </a:moveTo>
                <a:lnTo>
                  <a:pt x="10002710" y="0"/>
                </a:lnTo>
                <a:lnTo>
                  <a:pt x="10002710" y="4965532"/>
                </a:lnTo>
                <a:lnTo>
                  <a:pt x="0" y="4965532"/>
                </a:lnTo>
                <a:lnTo>
                  <a:pt x="0" y="0"/>
                </a:lnTo>
                <a:close/>
              </a:path>
            </a:pathLst>
          </a:custGeom>
          <a:blipFill>
            <a:blip r:embed="rId5"/>
            <a:stretch>
              <a:fillRect/>
            </a:stretch>
          </a:blipFill>
          <a:ln w="57150" cap="sq">
            <a:solidFill>
              <a:srgbClr val="FFFFFF"/>
            </a:solidFill>
            <a:prstDash val="solid"/>
            <a:miter/>
          </a:ln>
        </p:spPr>
      </p:sp>
    </p:spTree>
    <p:extLst>
      <p:ext uri="{BB962C8B-B14F-4D97-AF65-F5344CB8AC3E}">
        <p14:creationId xmlns:p14="http://schemas.microsoft.com/office/powerpoint/2010/main" val="2537223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296844" y="-1836715"/>
            <a:ext cx="13960430" cy="13960430"/>
          </a:xfrm>
          <a:custGeom>
            <a:avLst/>
            <a:gdLst/>
            <a:ahLst/>
            <a:cxnLst/>
            <a:rect l="l" t="t" r="r" b="b"/>
            <a:pathLst>
              <a:path w="13960430" h="13960430">
                <a:moveTo>
                  <a:pt x="0" y="0"/>
                </a:moveTo>
                <a:lnTo>
                  <a:pt x="13960431" y="0"/>
                </a:lnTo>
                <a:lnTo>
                  <a:pt x="13960431" y="13960430"/>
                </a:lnTo>
                <a:lnTo>
                  <a:pt x="0" y="139604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5">
            <a:extLst>
              <a:ext uri="{FF2B5EF4-FFF2-40B4-BE49-F238E27FC236}">
                <a16:creationId xmlns:a16="http://schemas.microsoft.com/office/drawing/2014/main" id="{0415639E-9801-93AD-56EB-5FA57DA14EAA}"/>
              </a:ext>
            </a:extLst>
          </p:cNvPr>
          <p:cNvSpPr txBox="1"/>
          <p:nvPr/>
        </p:nvSpPr>
        <p:spPr>
          <a:xfrm>
            <a:off x="914400" y="647700"/>
            <a:ext cx="11795760" cy="1175322"/>
          </a:xfrm>
          <a:prstGeom prst="rect">
            <a:avLst/>
          </a:prstGeom>
          <a:solidFill>
            <a:schemeClr val="accent6">
              <a:lumMod val="75000"/>
            </a:schemeClr>
          </a:solidFill>
        </p:spPr>
        <p:txBody>
          <a:bodyPr wrap="square">
            <a:spAutoFit/>
          </a:bodyPr>
          <a:lstStyle/>
          <a:p>
            <a:pPr>
              <a:lnSpc>
                <a:spcPts val="9099"/>
              </a:lnSpc>
            </a:pPr>
            <a:r>
              <a:rPr lang="en-US" sz="5400" dirty="0">
                <a:solidFill>
                  <a:srgbClr val="2A2E3A"/>
                </a:solidFill>
                <a:latin typeface="Klein Bold"/>
              </a:rPr>
              <a:t>Output: </a:t>
            </a:r>
          </a:p>
        </p:txBody>
      </p:sp>
      <p:sp>
        <p:nvSpPr>
          <p:cNvPr id="3" name="Freeform 7">
            <a:extLst>
              <a:ext uri="{FF2B5EF4-FFF2-40B4-BE49-F238E27FC236}">
                <a16:creationId xmlns:a16="http://schemas.microsoft.com/office/drawing/2014/main" id="{7DA45FD6-C397-DC4E-68D7-1A1CE125E82E}"/>
              </a:ext>
            </a:extLst>
          </p:cNvPr>
          <p:cNvSpPr/>
          <p:nvPr/>
        </p:nvSpPr>
        <p:spPr>
          <a:xfrm>
            <a:off x="914400" y="2234894"/>
            <a:ext cx="8489991" cy="4145086"/>
          </a:xfrm>
          <a:custGeom>
            <a:avLst/>
            <a:gdLst/>
            <a:ahLst/>
            <a:cxnLst/>
            <a:rect l="l" t="t" r="r" b="b"/>
            <a:pathLst>
              <a:path w="8489991" h="4145086">
                <a:moveTo>
                  <a:pt x="0" y="0"/>
                </a:moveTo>
                <a:lnTo>
                  <a:pt x="8489991" y="0"/>
                </a:lnTo>
                <a:lnTo>
                  <a:pt x="8489991" y="4145086"/>
                </a:lnTo>
                <a:lnTo>
                  <a:pt x="0" y="4145086"/>
                </a:lnTo>
                <a:lnTo>
                  <a:pt x="0" y="0"/>
                </a:lnTo>
                <a:close/>
              </a:path>
            </a:pathLst>
          </a:custGeom>
          <a:blipFill>
            <a:blip r:embed="rId4"/>
            <a:stretch>
              <a:fillRect/>
            </a:stretch>
          </a:blipFill>
          <a:ln w="57150" cap="sq">
            <a:solidFill>
              <a:srgbClr val="FFFFFF"/>
            </a:solidFill>
            <a:prstDash val="solid"/>
            <a:miter/>
          </a:ln>
        </p:spPr>
      </p:sp>
      <p:sp>
        <p:nvSpPr>
          <p:cNvPr id="4" name="Freeform 8">
            <a:extLst>
              <a:ext uri="{FF2B5EF4-FFF2-40B4-BE49-F238E27FC236}">
                <a16:creationId xmlns:a16="http://schemas.microsoft.com/office/drawing/2014/main" id="{7F06B2B3-35AE-B616-576F-244A1368B798}"/>
              </a:ext>
            </a:extLst>
          </p:cNvPr>
          <p:cNvSpPr/>
          <p:nvPr/>
        </p:nvSpPr>
        <p:spPr>
          <a:xfrm>
            <a:off x="8153400" y="4991100"/>
            <a:ext cx="9798511" cy="4827011"/>
          </a:xfrm>
          <a:custGeom>
            <a:avLst/>
            <a:gdLst/>
            <a:ahLst/>
            <a:cxnLst/>
            <a:rect l="l" t="t" r="r" b="b"/>
            <a:pathLst>
              <a:path w="9798511" h="4827011">
                <a:moveTo>
                  <a:pt x="0" y="0"/>
                </a:moveTo>
                <a:lnTo>
                  <a:pt x="9798511" y="0"/>
                </a:lnTo>
                <a:lnTo>
                  <a:pt x="9798511" y="4827011"/>
                </a:lnTo>
                <a:lnTo>
                  <a:pt x="0" y="4827011"/>
                </a:lnTo>
                <a:lnTo>
                  <a:pt x="0" y="0"/>
                </a:lnTo>
                <a:close/>
              </a:path>
            </a:pathLst>
          </a:custGeom>
          <a:blipFill>
            <a:blip r:embed="rId5"/>
            <a:stretch>
              <a:fillRect/>
            </a:stretch>
          </a:blipFill>
          <a:ln w="47625" cap="sq">
            <a:solidFill>
              <a:srgbClr val="FFFFFF"/>
            </a:solidFill>
            <a:prstDash val="solid"/>
            <a:miter/>
          </a:ln>
        </p:spPr>
      </p:sp>
    </p:spTree>
    <p:extLst>
      <p:ext uri="{BB962C8B-B14F-4D97-AF65-F5344CB8AC3E}">
        <p14:creationId xmlns:p14="http://schemas.microsoft.com/office/powerpoint/2010/main" val="523264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123589" y="544676"/>
            <a:ext cx="9856393" cy="9856393"/>
            <a:chOff x="0" y="0"/>
            <a:chExt cx="13141858" cy="13141858"/>
          </a:xfrm>
        </p:grpSpPr>
        <p:sp>
          <p:nvSpPr>
            <p:cNvPr id="3" name="Freeform 3"/>
            <p:cNvSpPr/>
            <p:nvPr/>
          </p:nvSpPr>
          <p:spPr>
            <a:xfrm rot="-1200957">
              <a:off x="1444916" y="1444916"/>
              <a:ext cx="10252025" cy="10252025"/>
            </a:xfrm>
            <a:custGeom>
              <a:avLst/>
              <a:gdLst/>
              <a:ahLst/>
              <a:cxnLst/>
              <a:rect l="l" t="t" r="r" b="b"/>
              <a:pathLst>
                <a:path w="10252025" h="10252025">
                  <a:moveTo>
                    <a:pt x="0" y="0"/>
                  </a:moveTo>
                  <a:lnTo>
                    <a:pt x="10252025" y="0"/>
                  </a:lnTo>
                  <a:lnTo>
                    <a:pt x="10252025" y="10252025"/>
                  </a:lnTo>
                  <a:lnTo>
                    <a:pt x="0" y="10252025"/>
                  </a:lnTo>
                  <a:lnTo>
                    <a:pt x="0" y="0"/>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311122" y="1311122"/>
              <a:ext cx="10252025" cy="10252025"/>
            </a:xfrm>
            <a:custGeom>
              <a:avLst/>
              <a:gdLst/>
              <a:ahLst/>
              <a:cxnLst/>
              <a:rect l="l" t="t" r="r" b="b"/>
              <a:pathLst>
                <a:path w="10252025" h="10252025">
                  <a:moveTo>
                    <a:pt x="0" y="0"/>
                  </a:moveTo>
                  <a:lnTo>
                    <a:pt x="10252025" y="0"/>
                  </a:lnTo>
                  <a:lnTo>
                    <a:pt x="10252025" y="10252025"/>
                  </a:lnTo>
                  <a:lnTo>
                    <a:pt x="0" y="102520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5" name="Group 5"/>
          <p:cNvGrpSpPr/>
          <p:nvPr/>
        </p:nvGrpSpPr>
        <p:grpSpPr>
          <a:xfrm>
            <a:off x="1326703" y="1558608"/>
            <a:ext cx="12304745" cy="7169785"/>
            <a:chOff x="0" y="0"/>
            <a:chExt cx="16406327" cy="9559713"/>
          </a:xfrm>
        </p:grpSpPr>
        <p:sp>
          <p:nvSpPr>
            <p:cNvPr id="6" name="TextBox 6"/>
            <p:cNvSpPr txBox="1"/>
            <p:nvPr/>
          </p:nvSpPr>
          <p:spPr>
            <a:xfrm>
              <a:off x="0" y="-76200"/>
              <a:ext cx="16406327" cy="1494367"/>
            </a:xfrm>
            <a:prstGeom prst="rect">
              <a:avLst/>
            </a:prstGeom>
          </p:spPr>
          <p:txBody>
            <a:bodyPr lIns="0" tIns="0" rIns="0" bIns="0" rtlCol="0" anchor="t">
              <a:spAutoFit/>
            </a:bodyPr>
            <a:lstStyle/>
            <a:p>
              <a:pPr>
                <a:lnSpc>
                  <a:spcPts val="9099"/>
                </a:lnSpc>
              </a:pPr>
              <a:r>
                <a:rPr lang="en-US" sz="6999" dirty="0">
                  <a:solidFill>
                    <a:srgbClr val="2A2E3A"/>
                  </a:solidFill>
                  <a:latin typeface="Klein Bold"/>
                </a:rPr>
                <a:t> </a:t>
              </a:r>
              <a:r>
                <a:rPr lang="en-US" sz="6999" dirty="0">
                  <a:solidFill>
                    <a:srgbClr val="FA643F"/>
                  </a:solidFill>
                  <a:latin typeface="Klein Bold"/>
                </a:rPr>
                <a:t>Conclusion</a:t>
              </a:r>
            </a:p>
          </p:txBody>
        </p:sp>
        <p:sp>
          <p:nvSpPr>
            <p:cNvPr id="7" name="TextBox 7"/>
            <p:cNvSpPr txBox="1"/>
            <p:nvPr/>
          </p:nvSpPr>
          <p:spPr>
            <a:xfrm>
              <a:off x="0" y="2108411"/>
              <a:ext cx="14811970" cy="7451302"/>
            </a:xfrm>
            <a:prstGeom prst="rect">
              <a:avLst/>
            </a:prstGeom>
          </p:spPr>
          <p:txBody>
            <a:bodyPr lIns="0" tIns="0" rIns="0" bIns="0" rtlCol="0" anchor="t">
              <a:spAutoFit/>
            </a:bodyPr>
            <a:lstStyle/>
            <a:p>
              <a:pPr>
                <a:lnSpc>
                  <a:spcPts val="4479"/>
                </a:lnSpc>
              </a:pPr>
              <a:r>
                <a:rPr lang="en-US" sz="3199" u="none">
                  <a:solidFill>
                    <a:srgbClr val="2A2E3A"/>
                  </a:solidFill>
                  <a:latin typeface="Helios"/>
                </a:rPr>
                <a:t>In a world where financial literacy and informed decision-making are more critical than ever, this website stands as a valuable resource and tool.</a:t>
              </a:r>
            </a:p>
            <a:p>
              <a:pPr>
                <a:lnSpc>
                  <a:spcPts val="4479"/>
                </a:lnSpc>
              </a:pPr>
              <a:endParaRPr lang="en-US" sz="3199" u="none">
                <a:solidFill>
                  <a:srgbClr val="2A2E3A"/>
                </a:solidFill>
                <a:latin typeface="Helios"/>
              </a:endParaRPr>
            </a:p>
            <a:p>
              <a:pPr>
                <a:lnSpc>
                  <a:spcPts val="4479"/>
                </a:lnSpc>
              </a:pPr>
              <a:r>
                <a:rPr lang="en-US" sz="3199" u="none">
                  <a:solidFill>
                    <a:srgbClr val="2A2E3A"/>
                  </a:solidFill>
                  <a:latin typeface="Helios"/>
                </a:rPr>
                <a:t>It helps users navigate the complexities of financial markets and work towards their investment goals with confidence. </a:t>
              </a:r>
            </a:p>
            <a:p>
              <a:pPr>
                <a:lnSpc>
                  <a:spcPts val="4479"/>
                </a:lnSpc>
              </a:pPr>
              <a:endParaRPr lang="en-US" sz="3199" u="none">
                <a:solidFill>
                  <a:srgbClr val="2A2E3A"/>
                </a:solidFill>
                <a:latin typeface="Helios"/>
              </a:endParaRPr>
            </a:p>
            <a:p>
              <a:pPr>
                <a:lnSpc>
                  <a:spcPts val="4479"/>
                </a:lnSpc>
              </a:pPr>
              <a:r>
                <a:rPr lang="en-US" sz="3199" u="none">
                  <a:solidFill>
                    <a:srgbClr val="2A2E3A"/>
                  </a:solidFill>
                  <a:latin typeface="Helios"/>
                </a:rPr>
                <a:t>As the financial landscape continues to evolve, this website remains poised to adapt, grow, and serve the needs of a dynamic and diverse user base.</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123589" y="544676"/>
            <a:ext cx="9856393" cy="9856393"/>
            <a:chOff x="0" y="0"/>
            <a:chExt cx="13141858" cy="13141858"/>
          </a:xfrm>
        </p:grpSpPr>
        <p:sp>
          <p:nvSpPr>
            <p:cNvPr id="3" name="Freeform 3"/>
            <p:cNvSpPr/>
            <p:nvPr/>
          </p:nvSpPr>
          <p:spPr>
            <a:xfrm rot="-1200957">
              <a:off x="1444916" y="1444916"/>
              <a:ext cx="10252025" cy="10252025"/>
            </a:xfrm>
            <a:custGeom>
              <a:avLst/>
              <a:gdLst/>
              <a:ahLst/>
              <a:cxnLst/>
              <a:rect l="l" t="t" r="r" b="b"/>
              <a:pathLst>
                <a:path w="10252025" h="10252025">
                  <a:moveTo>
                    <a:pt x="0" y="0"/>
                  </a:moveTo>
                  <a:lnTo>
                    <a:pt x="10252025" y="0"/>
                  </a:lnTo>
                  <a:lnTo>
                    <a:pt x="10252025" y="10252025"/>
                  </a:lnTo>
                  <a:lnTo>
                    <a:pt x="0" y="10252025"/>
                  </a:lnTo>
                  <a:lnTo>
                    <a:pt x="0" y="0"/>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311122" y="1311122"/>
              <a:ext cx="10252025" cy="10252025"/>
            </a:xfrm>
            <a:custGeom>
              <a:avLst/>
              <a:gdLst/>
              <a:ahLst/>
              <a:cxnLst/>
              <a:rect l="l" t="t" r="r" b="b"/>
              <a:pathLst>
                <a:path w="10252025" h="10252025">
                  <a:moveTo>
                    <a:pt x="0" y="0"/>
                  </a:moveTo>
                  <a:lnTo>
                    <a:pt x="10252025" y="0"/>
                  </a:lnTo>
                  <a:lnTo>
                    <a:pt x="10252025" y="10252025"/>
                  </a:lnTo>
                  <a:lnTo>
                    <a:pt x="0" y="102520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9" name="TextBox 8">
            <a:extLst>
              <a:ext uri="{FF2B5EF4-FFF2-40B4-BE49-F238E27FC236}">
                <a16:creationId xmlns:a16="http://schemas.microsoft.com/office/drawing/2014/main" id="{3CFEA76F-F9F3-CC0C-4345-3C72C1A962FA}"/>
              </a:ext>
            </a:extLst>
          </p:cNvPr>
          <p:cNvSpPr txBox="1"/>
          <p:nvPr/>
        </p:nvSpPr>
        <p:spPr>
          <a:xfrm>
            <a:off x="4358640" y="4229100"/>
            <a:ext cx="13929360" cy="1569660"/>
          </a:xfrm>
          <a:prstGeom prst="rect">
            <a:avLst/>
          </a:prstGeom>
          <a:noFill/>
        </p:spPr>
        <p:txBody>
          <a:bodyPr wrap="square">
            <a:spAutoFit/>
          </a:bodyPr>
          <a:lstStyle/>
          <a:p>
            <a:r>
              <a:rPr lang="en-US" sz="9600" dirty="0">
                <a:solidFill>
                  <a:srgbClr val="FA643F"/>
                </a:solidFill>
                <a:latin typeface="Klein Bold"/>
              </a:rPr>
              <a:t>THANK YOU!!</a:t>
            </a:r>
            <a:endParaRPr lang="en-IN" sz="9600" dirty="0"/>
          </a:p>
        </p:txBody>
      </p:sp>
    </p:spTree>
    <p:extLst>
      <p:ext uri="{BB962C8B-B14F-4D97-AF65-F5344CB8AC3E}">
        <p14:creationId xmlns:p14="http://schemas.microsoft.com/office/powerpoint/2010/main" val="3726854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66927" y="-4280359"/>
            <a:ext cx="10812392" cy="10812392"/>
          </a:xfrm>
          <a:custGeom>
            <a:avLst/>
            <a:gdLst/>
            <a:ahLst/>
            <a:cxnLst/>
            <a:rect l="l" t="t" r="r" b="b"/>
            <a:pathLst>
              <a:path w="10812392" h="10812392">
                <a:moveTo>
                  <a:pt x="0" y="0"/>
                </a:moveTo>
                <a:lnTo>
                  <a:pt x="10812393" y="0"/>
                </a:lnTo>
                <a:lnTo>
                  <a:pt x="10812393" y="10812392"/>
                </a:lnTo>
                <a:lnTo>
                  <a:pt x="0" y="1081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3407200" y="4432068"/>
            <a:ext cx="5764383" cy="5764383"/>
          </a:xfrm>
          <a:custGeom>
            <a:avLst/>
            <a:gdLst/>
            <a:ahLst/>
            <a:cxnLst/>
            <a:rect l="l" t="t" r="r" b="b"/>
            <a:pathLst>
              <a:path w="5764383" h="5764383">
                <a:moveTo>
                  <a:pt x="0" y="0"/>
                </a:moveTo>
                <a:lnTo>
                  <a:pt x="5764383" y="0"/>
                </a:lnTo>
                <a:lnTo>
                  <a:pt x="5764383" y="5764383"/>
                </a:lnTo>
                <a:lnTo>
                  <a:pt x="0" y="5764383"/>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5" name="Freeform 5"/>
          <p:cNvSpPr/>
          <p:nvPr/>
        </p:nvSpPr>
        <p:spPr>
          <a:xfrm>
            <a:off x="57078" y="7902203"/>
            <a:ext cx="5764383" cy="5764383"/>
          </a:xfrm>
          <a:custGeom>
            <a:avLst/>
            <a:gdLst/>
            <a:ahLst/>
            <a:cxnLst/>
            <a:rect l="l" t="t" r="r" b="b"/>
            <a:pathLst>
              <a:path w="5764383" h="5764383">
                <a:moveTo>
                  <a:pt x="0" y="0"/>
                </a:moveTo>
                <a:lnTo>
                  <a:pt x="5764383" y="0"/>
                </a:lnTo>
                <a:lnTo>
                  <a:pt x="5764383" y="5764382"/>
                </a:lnTo>
                <a:lnTo>
                  <a:pt x="0" y="5764382"/>
                </a:lnTo>
                <a:lnTo>
                  <a:pt x="0" y="0"/>
                </a:lnTo>
                <a:close/>
              </a:path>
            </a:pathLst>
          </a:custGeom>
          <a:blipFill>
            <a:blip r:embed="rId2">
              <a:alphaModFix amt="80000"/>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9144000" y="1691293"/>
            <a:ext cx="8115300" cy="6367595"/>
            <a:chOff x="0" y="0"/>
            <a:chExt cx="10820400" cy="8490126"/>
          </a:xfrm>
        </p:grpSpPr>
        <p:sp>
          <p:nvSpPr>
            <p:cNvPr id="7" name="TextBox 7"/>
            <p:cNvSpPr txBox="1"/>
            <p:nvPr/>
          </p:nvSpPr>
          <p:spPr>
            <a:xfrm>
              <a:off x="0" y="0"/>
              <a:ext cx="10820400" cy="1520929"/>
            </a:xfrm>
            <a:prstGeom prst="rect">
              <a:avLst/>
            </a:prstGeom>
          </p:spPr>
          <p:txBody>
            <a:bodyPr lIns="0" tIns="0" rIns="0" bIns="0" rtlCol="0" anchor="t">
              <a:spAutoFit/>
            </a:bodyPr>
            <a:lstStyle/>
            <a:p>
              <a:pPr>
                <a:lnSpc>
                  <a:spcPts val="8880"/>
                </a:lnSpc>
              </a:pPr>
              <a:endParaRPr lang="en-US" sz="7400" dirty="0">
                <a:solidFill>
                  <a:srgbClr val="2A2E3A"/>
                </a:solidFill>
                <a:latin typeface="Klein Bold"/>
              </a:endParaRPr>
            </a:p>
          </p:txBody>
        </p:sp>
        <p:sp>
          <p:nvSpPr>
            <p:cNvPr id="8" name="TextBox 8"/>
            <p:cNvSpPr txBox="1"/>
            <p:nvPr/>
          </p:nvSpPr>
          <p:spPr>
            <a:xfrm>
              <a:off x="0" y="7748982"/>
              <a:ext cx="10498975" cy="741144"/>
            </a:xfrm>
            <a:prstGeom prst="rect">
              <a:avLst/>
            </a:prstGeom>
          </p:spPr>
          <p:txBody>
            <a:bodyPr lIns="0" tIns="0" rIns="0" bIns="0" rtlCol="0" anchor="t">
              <a:spAutoFit/>
            </a:bodyPr>
            <a:lstStyle/>
            <a:p>
              <a:pPr>
                <a:lnSpc>
                  <a:spcPts val="4479"/>
                </a:lnSpc>
              </a:pPr>
              <a:endParaRPr lang="en-US" sz="3199" dirty="0">
                <a:solidFill>
                  <a:srgbClr val="2A2E3A"/>
                </a:solidFill>
                <a:latin typeface="Klein"/>
              </a:endParaRPr>
            </a:p>
          </p:txBody>
        </p:sp>
      </p:grpSp>
      <p:sp>
        <p:nvSpPr>
          <p:cNvPr id="19" name="TextBox 8">
            <a:extLst>
              <a:ext uri="{FF2B5EF4-FFF2-40B4-BE49-F238E27FC236}">
                <a16:creationId xmlns:a16="http://schemas.microsoft.com/office/drawing/2014/main" id="{4901BFE4-CDC2-FF53-86BE-966735303957}"/>
              </a:ext>
            </a:extLst>
          </p:cNvPr>
          <p:cNvSpPr txBox="1"/>
          <p:nvPr/>
        </p:nvSpPr>
        <p:spPr>
          <a:xfrm>
            <a:off x="7848600" y="3130323"/>
            <a:ext cx="6304161" cy="6379119"/>
          </a:xfrm>
          <a:prstGeom prst="rect">
            <a:avLst/>
          </a:prstGeom>
          <a:solidFill>
            <a:schemeClr val="accent6">
              <a:lumMod val="75000"/>
            </a:schemeClr>
          </a:solidFill>
        </p:spPr>
        <p:txBody>
          <a:bodyPr lIns="0" tIns="0" rIns="0" bIns="0" rtlCol="0" anchor="t">
            <a:spAutoFit/>
          </a:bodyPr>
          <a:lstStyle/>
          <a:p>
            <a:pPr marL="870912" lvl="1" indent="-435456">
              <a:lnSpc>
                <a:spcPts val="6292"/>
              </a:lnSpc>
              <a:buFont typeface="Arial"/>
              <a:buChar char="•"/>
            </a:pPr>
            <a:r>
              <a:rPr lang="en-US" sz="4033" dirty="0">
                <a:solidFill>
                  <a:srgbClr val="FFFAEB"/>
                </a:solidFill>
                <a:latin typeface="DM Sans Italics"/>
              </a:rPr>
              <a:t>Introduction and Vision</a:t>
            </a:r>
          </a:p>
          <a:p>
            <a:pPr marL="870912" lvl="1" indent="-435456">
              <a:lnSpc>
                <a:spcPts val="6292"/>
              </a:lnSpc>
              <a:buFont typeface="Arial"/>
              <a:buChar char="•"/>
            </a:pPr>
            <a:r>
              <a:rPr lang="en-US" sz="4033" dirty="0">
                <a:solidFill>
                  <a:srgbClr val="FFFAEB"/>
                </a:solidFill>
                <a:latin typeface="DM Sans Italics"/>
              </a:rPr>
              <a:t>Objective</a:t>
            </a:r>
          </a:p>
          <a:p>
            <a:pPr marL="870912" lvl="1" indent="-435456">
              <a:lnSpc>
                <a:spcPts val="6292"/>
              </a:lnSpc>
              <a:buFont typeface="Arial"/>
              <a:buChar char="•"/>
            </a:pPr>
            <a:r>
              <a:rPr lang="en-US" sz="4033" dirty="0">
                <a:solidFill>
                  <a:srgbClr val="FFFAEB"/>
                </a:solidFill>
                <a:latin typeface="DM Sans Italics"/>
              </a:rPr>
              <a:t>Our Approach</a:t>
            </a:r>
          </a:p>
          <a:p>
            <a:pPr marL="870912" lvl="1" indent="-435456">
              <a:lnSpc>
                <a:spcPts val="6292"/>
              </a:lnSpc>
              <a:buFont typeface="Arial"/>
              <a:buChar char="•"/>
            </a:pPr>
            <a:r>
              <a:rPr lang="en-US" sz="4033" dirty="0">
                <a:solidFill>
                  <a:srgbClr val="FFFAEB"/>
                </a:solidFill>
                <a:latin typeface="DM Sans Italics"/>
              </a:rPr>
              <a:t>System Features</a:t>
            </a:r>
          </a:p>
          <a:p>
            <a:pPr marL="870912" lvl="1" indent="-435456">
              <a:lnSpc>
                <a:spcPts val="6292"/>
              </a:lnSpc>
              <a:buFont typeface="Arial"/>
              <a:buChar char="•"/>
            </a:pPr>
            <a:r>
              <a:rPr lang="en-US" sz="4033" dirty="0">
                <a:solidFill>
                  <a:srgbClr val="FFFAEB"/>
                </a:solidFill>
                <a:latin typeface="DM Sans Italics"/>
              </a:rPr>
              <a:t>Model Applications</a:t>
            </a:r>
          </a:p>
          <a:p>
            <a:pPr marL="870912" lvl="1" indent="-435456">
              <a:lnSpc>
                <a:spcPts val="6292"/>
              </a:lnSpc>
              <a:buFont typeface="Arial"/>
              <a:buChar char="•"/>
            </a:pPr>
            <a:r>
              <a:rPr lang="en-US" sz="4033" dirty="0">
                <a:solidFill>
                  <a:srgbClr val="FFFAEB"/>
                </a:solidFill>
                <a:latin typeface="DM Sans Italics"/>
              </a:rPr>
              <a:t>Output</a:t>
            </a:r>
          </a:p>
          <a:p>
            <a:pPr marL="870912" lvl="1" indent="-435456">
              <a:lnSpc>
                <a:spcPts val="6292"/>
              </a:lnSpc>
              <a:buFont typeface="Arial"/>
              <a:buChar char="•"/>
            </a:pPr>
            <a:r>
              <a:rPr lang="en-US" sz="4033" dirty="0">
                <a:solidFill>
                  <a:srgbClr val="FFFAEB"/>
                </a:solidFill>
                <a:latin typeface="DM Sans Italics"/>
              </a:rPr>
              <a:t>Conclusion</a:t>
            </a:r>
          </a:p>
          <a:p>
            <a:pPr algn="l">
              <a:lnSpc>
                <a:spcPts val="6292"/>
              </a:lnSpc>
            </a:pPr>
            <a:endParaRPr lang="en-US" sz="4033" dirty="0">
              <a:solidFill>
                <a:srgbClr val="FFFAEB"/>
              </a:solidFill>
              <a:latin typeface="DM Sans Italics"/>
            </a:endParaRPr>
          </a:p>
        </p:txBody>
      </p:sp>
      <p:sp>
        <p:nvSpPr>
          <p:cNvPr id="20" name="TextBox 19">
            <a:extLst>
              <a:ext uri="{FF2B5EF4-FFF2-40B4-BE49-F238E27FC236}">
                <a16:creationId xmlns:a16="http://schemas.microsoft.com/office/drawing/2014/main" id="{B52174E3-3694-5638-B764-D823F4D1C6F5}"/>
              </a:ext>
            </a:extLst>
          </p:cNvPr>
          <p:cNvSpPr txBox="1"/>
          <p:nvPr/>
        </p:nvSpPr>
        <p:spPr>
          <a:xfrm>
            <a:off x="9144000" y="2057827"/>
            <a:ext cx="3291414" cy="923330"/>
          </a:xfrm>
          <a:prstGeom prst="rect">
            <a:avLst/>
          </a:prstGeom>
          <a:noFill/>
          <a:ln>
            <a:solidFill>
              <a:schemeClr val="accent6">
                <a:lumMod val="75000"/>
              </a:schemeClr>
            </a:solidFill>
          </a:ln>
        </p:spPr>
        <p:txBody>
          <a:bodyPr wrap="none" rtlCol="0">
            <a:spAutoFit/>
          </a:bodyPr>
          <a:lstStyle/>
          <a:p>
            <a:r>
              <a:rPr lang="en-US" sz="5400" dirty="0"/>
              <a:t>CONTENTS</a:t>
            </a:r>
            <a:endParaRPr lang="en-IN" dirty="0"/>
          </a:p>
        </p:txBody>
      </p:sp>
    </p:spTree>
    <p:extLst>
      <p:ext uri="{BB962C8B-B14F-4D97-AF65-F5344CB8AC3E}">
        <p14:creationId xmlns:p14="http://schemas.microsoft.com/office/powerpoint/2010/main" val="1992539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6411535" y="844198"/>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411535" y="7025693"/>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2387703" y="0"/>
            <a:ext cx="9411059" cy="10287000"/>
            <a:chOff x="0" y="0"/>
            <a:chExt cx="2478633" cy="2709333"/>
          </a:xfrm>
        </p:grpSpPr>
        <p:sp>
          <p:nvSpPr>
            <p:cNvPr id="5" name="Freeform 5"/>
            <p:cNvSpPr/>
            <p:nvPr/>
          </p:nvSpPr>
          <p:spPr>
            <a:xfrm>
              <a:off x="0" y="0"/>
              <a:ext cx="2478633" cy="2709333"/>
            </a:xfrm>
            <a:custGeom>
              <a:avLst/>
              <a:gdLst/>
              <a:ahLst/>
              <a:cxnLst/>
              <a:rect l="l" t="t" r="r" b="b"/>
              <a:pathLst>
                <a:path w="2478633" h="2709333">
                  <a:moveTo>
                    <a:pt x="0" y="0"/>
                  </a:moveTo>
                  <a:lnTo>
                    <a:pt x="2478633" y="0"/>
                  </a:lnTo>
                  <a:lnTo>
                    <a:pt x="2478633" y="2709333"/>
                  </a:lnTo>
                  <a:lnTo>
                    <a:pt x="0" y="2709333"/>
                  </a:lnTo>
                  <a:close/>
                </a:path>
              </a:pathLst>
            </a:custGeom>
            <a:solidFill>
              <a:srgbClr val="FFFFFF"/>
            </a:solidFill>
          </p:spPr>
        </p:sp>
        <p:sp>
          <p:nvSpPr>
            <p:cNvPr id="6" name="TextBox 6"/>
            <p:cNvSpPr txBox="1"/>
            <p:nvPr/>
          </p:nvSpPr>
          <p:spPr>
            <a:xfrm>
              <a:off x="0" y="-38100"/>
              <a:ext cx="2478633" cy="2747433"/>
            </a:xfrm>
            <a:prstGeom prst="rect">
              <a:avLst/>
            </a:prstGeom>
          </p:spPr>
          <p:txBody>
            <a:bodyPr lIns="50800" tIns="50800" rIns="50800" bIns="50800" rtlCol="0" anchor="ctr"/>
            <a:lstStyle/>
            <a:p>
              <a:pPr algn="ctr">
                <a:lnSpc>
                  <a:spcPts val="2100"/>
                </a:lnSpc>
              </a:pPr>
              <a:endParaRPr/>
            </a:p>
          </p:txBody>
        </p:sp>
      </p:grpSp>
      <p:sp>
        <p:nvSpPr>
          <p:cNvPr id="7" name="TextBox 7"/>
          <p:cNvSpPr txBox="1"/>
          <p:nvPr/>
        </p:nvSpPr>
        <p:spPr>
          <a:xfrm>
            <a:off x="1028700" y="2269905"/>
            <a:ext cx="6746873" cy="2292350"/>
          </a:xfrm>
          <a:prstGeom prst="rect">
            <a:avLst/>
          </a:prstGeom>
        </p:spPr>
        <p:txBody>
          <a:bodyPr lIns="0" tIns="0" rIns="0" bIns="0" rtlCol="0" anchor="t">
            <a:spAutoFit/>
          </a:bodyPr>
          <a:lstStyle/>
          <a:p>
            <a:pPr>
              <a:lnSpc>
                <a:spcPts val="9099"/>
              </a:lnSpc>
            </a:pPr>
            <a:r>
              <a:rPr lang="en-US" sz="6999">
                <a:solidFill>
                  <a:srgbClr val="FA643F"/>
                </a:solidFill>
                <a:latin typeface="Klein Bold"/>
              </a:rPr>
              <a:t>Introduction and Vision</a:t>
            </a:r>
          </a:p>
        </p:txBody>
      </p:sp>
      <p:sp>
        <p:nvSpPr>
          <p:cNvPr id="8" name="TextBox 8"/>
          <p:cNvSpPr txBox="1"/>
          <p:nvPr/>
        </p:nvSpPr>
        <p:spPr>
          <a:xfrm>
            <a:off x="8748312" y="1337945"/>
            <a:ext cx="8510988" cy="6929755"/>
          </a:xfrm>
          <a:prstGeom prst="rect">
            <a:avLst/>
          </a:prstGeom>
        </p:spPr>
        <p:txBody>
          <a:bodyPr lIns="0" tIns="0" rIns="0" bIns="0" rtlCol="0" anchor="t">
            <a:spAutoFit/>
          </a:bodyPr>
          <a:lstStyle/>
          <a:p>
            <a:pPr>
              <a:lnSpc>
                <a:spcPts val="3919"/>
              </a:lnSpc>
            </a:pPr>
            <a:r>
              <a:rPr lang="en-US" sz="2799" dirty="0">
                <a:solidFill>
                  <a:srgbClr val="2A2E3A"/>
                </a:solidFill>
                <a:latin typeface="Klein"/>
              </a:rPr>
              <a:t>The Comprehensive Stock Portfolio Management System is a web application that offers a wide range of features to cater to investors of all types, from beginners seeking to learn and grow to seasoned traders and long-term investors.</a:t>
            </a:r>
          </a:p>
          <a:p>
            <a:pPr>
              <a:lnSpc>
                <a:spcPts val="3919"/>
              </a:lnSpc>
            </a:pPr>
            <a:endParaRPr lang="en-US" sz="2799" dirty="0">
              <a:solidFill>
                <a:srgbClr val="2A2E3A"/>
              </a:solidFill>
              <a:latin typeface="Klein"/>
            </a:endParaRPr>
          </a:p>
          <a:p>
            <a:pPr marL="0" lvl="0" indent="0">
              <a:lnSpc>
                <a:spcPts val="3919"/>
              </a:lnSpc>
              <a:spcBef>
                <a:spcPct val="0"/>
              </a:spcBef>
            </a:pPr>
            <a:r>
              <a:rPr lang="en-US" sz="2799" dirty="0">
                <a:solidFill>
                  <a:srgbClr val="2A2E3A"/>
                </a:solidFill>
                <a:latin typeface="Klein"/>
              </a:rPr>
              <a:t> This system aims to provide a robust, efficient, and secure platform that can scale to meet the needs of a growing user base. By incorporating web scraping capabilities, the system can acquire up-to-the-minute market data, making it a valuable resource and tool in the rapidly changing landscape of the financial world.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00371" y="3896767"/>
            <a:ext cx="2531565" cy="2531565"/>
          </a:xfrm>
          <a:custGeom>
            <a:avLst/>
            <a:gdLst/>
            <a:ahLst/>
            <a:cxnLst/>
            <a:rect l="l" t="t" r="r" b="b"/>
            <a:pathLst>
              <a:path w="2531565" h="2531565">
                <a:moveTo>
                  <a:pt x="0" y="0"/>
                </a:moveTo>
                <a:lnTo>
                  <a:pt x="2531565" y="0"/>
                </a:lnTo>
                <a:lnTo>
                  <a:pt x="2531565" y="2531565"/>
                </a:lnTo>
                <a:lnTo>
                  <a:pt x="0" y="2531565"/>
                </a:lnTo>
                <a:lnTo>
                  <a:pt x="0" y="0"/>
                </a:lnTo>
                <a:close/>
              </a:path>
            </a:pathLst>
          </a:custGeom>
          <a:blipFill>
            <a:blip r:embed="rId2">
              <a:alphaModFix amt="36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923150" y="4122456"/>
            <a:ext cx="2080186" cy="2080186"/>
            <a:chOff x="0" y="0"/>
            <a:chExt cx="812800" cy="812800"/>
          </a:xfrm>
        </p:grpSpPr>
        <p:sp>
          <p:nvSpPr>
            <p:cNvPr id="4" name="Freeform 4"/>
            <p:cNvSpPr/>
            <p:nvPr/>
          </p:nvSpPr>
          <p:spPr>
            <a:xfrm>
              <a:off x="47130" y="47130"/>
              <a:ext cx="718541" cy="718541"/>
            </a:xfrm>
            <a:custGeom>
              <a:avLst/>
              <a:gdLst/>
              <a:ahLst/>
              <a:cxnLst/>
              <a:rect l="l" t="t" r="r" b="b"/>
              <a:pathLst>
                <a:path w="718541" h="718541">
                  <a:moveTo>
                    <a:pt x="464537" y="58137"/>
                  </a:moveTo>
                  <a:lnTo>
                    <a:pt x="660403" y="254003"/>
                  </a:lnTo>
                  <a:cubicBezTo>
                    <a:pt x="718540" y="312140"/>
                    <a:pt x="718540" y="406400"/>
                    <a:pt x="660403" y="464537"/>
                  </a:cubicBezTo>
                  <a:lnTo>
                    <a:pt x="464537" y="660403"/>
                  </a:lnTo>
                  <a:cubicBezTo>
                    <a:pt x="406400" y="718540"/>
                    <a:pt x="312140" y="718540"/>
                    <a:pt x="254003" y="660403"/>
                  </a:cubicBezTo>
                  <a:lnTo>
                    <a:pt x="58137" y="464537"/>
                  </a:lnTo>
                  <a:cubicBezTo>
                    <a:pt x="0" y="406400"/>
                    <a:pt x="0" y="312140"/>
                    <a:pt x="58137" y="254003"/>
                  </a:cubicBezTo>
                  <a:lnTo>
                    <a:pt x="254003" y="58137"/>
                  </a:lnTo>
                  <a:cubicBezTo>
                    <a:pt x="312140" y="0"/>
                    <a:pt x="406400" y="0"/>
                    <a:pt x="464537" y="58137"/>
                  </a:cubicBezTo>
                  <a:close/>
                </a:path>
              </a:pathLst>
            </a:custGeom>
            <a:solidFill>
              <a:srgbClr val="FA643F"/>
            </a:solidFill>
          </p:spPr>
        </p:sp>
        <p:sp>
          <p:nvSpPr>
            <p:cNvPr id="5" name="TextBox 5"/>
            <p:cNvSpPr txBox="1"/>
            <p:nvPr/>
          </p:nvSpPr>
          <p:spPr>
            <a:xfrm>
              <a:off x="139700" y="73025"/>
              <a:ext cx="533400" cy="600075"/>
            </a:xfrm>
            <a:prstGeom prst="rect">
              <a:avLst/>
            </a:prstGeom>
          </p:spPr>
          <p:txBody>
            <a:bodyPr lIns="50800" tIns="50800" rIns="50800" bIns="50800" rtlCol="0" anchor="ctr"/>
            <a:lstStyle/>
            <a:p>
              <a:pPr algn="ctr">
                <a:lnSpc>
                  <a:spcPts val="4199"/>
                </a:lnSpc>
              </a:pPr>
              <a:endParaRPr/>
            </a:p>
          </p:txBody>
        </p:sp>
      </p:grpSp>
      <p:sp>
        <p:nvSpPr>
          <p:cNvPr id="6" name="AutoShape 6"/>
          <p:cNvSpPr/>
          <p:nvPr/>
        </p:nvSpPr>
        <p:spPr>
          <a:xfrm>
            <a:off x="4231936" y="5143500"/>
            <a:ext cx="1586999" cy="38100"/>
          </a:xfrm>
          <a:prstGeom prst="line">
            <a:avLst/>
          </a:prstGeom>
          <a:ln w="38100" cap="flat">
            <a:solidFill>
              <a:srgbClr val="F4F4F4"/>
            </a:solidFill>
            <a:prstDash val="solid"/>
            <a:headEnd type="none" w="sm" len="sm"/>
            <a:tailEnd type="none" w="sm" len="sm"/>
          </a:ln>
        </p:spPr>
      </p:sp>
      <p:sp>
        <p:nvSpPr>
          <p:cNvPr id="7" name="Freeform 7"/>
          <p:cNvSpPr/>
          <p:nvPr/>
        </p:nvSpPr>
        <p:spPr>
          <a:xfrm>
            <a:off x="5818935" y="3896767"/>
            <a:ext cx="2531565" cy="2531565"/>
          </a:xfrm>
          <a:custGeom>
            <a:avLst/>
            <a:gdLst/>
            <a:ahLst/>
            <a:cxnLst/>
            <a:rect l="l" t="t" r="r" b="b"/>
            <a:pathLst>
              <a:path w="2531565" h="2531565">
                <a:moveTo>
                  <a:pt x="0" y="0"/>
                </a:moveTo>
                <a:lnTo>
                  <a:pt x="2531566" y="0"/>
                </a:lnTo>
                <a:lnTo>
                  <a:pt x="2531566" y="2531565"/>
                </a:lnTo>
                <a:lnTo>
                  <a:pt x="0" y="2531565"/>
                </a:lnTo>
                <a:lnTo>
                  <a:pt x="0" y="0"/>
                </a:lnTo>
                <a:close/>
              </a:path>
            </a:pathLst>
          </a:custGeom>
          <a:blipFill>
            <a:blip r:embed="rId2">
              <a:alphaModFix amt="36000"/>
              <a:extLst>
                <a:ext uri="{96DAC541-7B7A-43D3-8B79-37D633B846F1}">
                  <asvg:svgBlip xmlns:asvg="http://schemas.microsoft.com/office/drawing/2016/SVG/main" r:embed="rId3"/>
                </a:ext>
              </a:extLst>
            </a:blip>
            <a:stretch>
              <a:fillRect/>
            </a:stretch>
          </a:blipFill>
        </p:spPr>
      </p:sp>
      <p:grpSp>
        <p:nvGrpSpPr>
          <p:cNvPr id="8" name="Group 8"/>
          <p:cNvGrpSpPr/>
          <p:nvPr/>
        </p:nvGrpSpPr>
        <p:grpSpPr>
          <a:xfrm>
            <a:off x="6044625" y="4122456"/>
            <a:ext cx="2080186" cy="2080186"/>
            <a:chOff x="0" y="0"/>
            <a:chExt cx="812800" cy="812800"/>
          </a:xfrm>
        </p:grpSpPr>
        <p:sp>
          <p:nvSpPr>
            <p:cNvPr id="9" name="Freeform 9"/>
            <p:cNvSpPr/>
            <p:nvPr/>
          </p:nvSpPr>
          <p:spPr>
            <a:xfrm>
              <a:off x="47130" y="47130"/>
              <a:ext cx="718541" cy="718541"/>
            </a:xfrm>
            <a:custGeom>
              <a:avLst/>
              <a:gdLst/>
              <a:ahLst/>
              <a:cxnLst/>
              <a:rect l="l" t="t" r="r" b="b"/>
              <a:pathLst>
                <a:path w="718541" h="718541">
                  <a:moveTo>
                    <a:pt x="464537" y="58137"/>
                  </a:moveTo>
                  <a:lnTo>
                    <a:pt x="660403" y="254003"/>
                  </a:lnTo>
                  <a:cubicBezTo>
                    <a:pt x="718540" y="312140"/>
                    <a:pt x="718540" y="406400"/>
                    <a:pt x="660403" y="464537"/>
                  </a:cubicBezTo>
                  <a:lnTo>
                    <a:pt x="464537" y="660403"/>
                  </a:lnTo>
                  <a:cubicBezTo>
                    <a:pt x="406400" y="718540"/>
                    <a:pt x="312140" y="718540"/>
                    <a:pt x="254003" y="660403"/>
                  </a:cubicBezTo>
                  <a:lnTo>
                    <a:pt x="58137" y="464537"/>
                  </a:lnTo>
                  <a:cubicBezTo>
                    <a:pt x="0" y="406400"/>
                    <a:pt x="0" y="312140"/>
                    <a:pt x="58137" y="254003"/>
                  </a:cubicBezTo>
                  <a:lnTo>
                    <a:pt x="254003" y="58137"/>
                  </a:lnTo>
                  <a:cubicBezTo>
                    <a:pt x="312140" y="0"/>
                    <a:pt x="406400" y="0"/>
                    <a:pt x="464537" y="58137"/>
                  </a:cubicBezTo>
                  <a:close/>
                </a:path>
              </a:pathLst>
            </a:custGeom>
            <a:solidFill>
              <a:srgbClr val="FA643F"/>
            </a:solidFill>
          </p:spPr>
        </p:sp>
        <p:sp>
          <p:nvSpPr>
            <p:cNvPr id="10" name="TextBox 10"/>
            <p:cNvSpPr txBox="1"/>
            <p:nvPr/>
          </p:nvSpPr>
          <p:spPr>
            <a:xfrm>
              <a:off x="139700" y="73025"/>
              <a:ext cx="533400" cy="600075"/>
            </a:xfrm>
            <a:prstGeom prst="rect">
              <a:avLst/>
            </a:prstGeom>
          </p:spPr>
          <p:txBody>
            <a:bodyPr lIns="50800" tIns="50800" rIns="50800" bIns="50800" rtlCol="0" anchor="ctr"/>
            <a:lstStyle/>
            <a:p>
              <a:pPr algn="ctr">
                <a:lnSpc>
                  <a:spcPts val="4199"/>
                </a:lnSpc>
              </a:pPr>
              <a:endParaRPr/>
            </a:p>
          </p:txBody>
        </p:sp>
      </p:grpSp>
      <p:sp>
        <p:nvSpPr>
          <p:cNvPr id="11" name="AutoShape 11"/>
          <p:cNvSpPr/>
          <p:nvPr/>
        </p:nvSpPr>
        <p:spPr>
          <a:xfrm>
            <a:off x="8350443" y="5153024"/>
            <a:ext cx="1587113" cy="38100"/>
          </a:xfrm>
          <a:prstGeom prst="line">
            <a:avLst/>
          </a:prstGeom>
          <a:ln w="38100" cap="flat">
            <a:solidFill>
              <a:srgbClr val="F4F4F4"/>
            </a:solidFill>
            <a:prstDash val="solid"/>
            <a:headEnd type="none" w="sm" len="sm"/>
            <a:tailEnd type="none" w="sm" len="sm"/>
          </a:ln>
        </p:spPr>
      </p:sp>
      <p:sp>
        <p:nvSpPr>
          <p:cNvPr id="12" name="Freeform 12"/>
          <p:cNvSpPr/>
          <p:nvPr/>
        </p:nvSpPr>
        <p:spPr>
          <a:xfrm>
            <a:off x="9937499" y="3896767"/>
            <a:ext cx="2531565" cy="2531565"/>
          </a:xfrm>
          <a:custGeom>
            <a:avLst/>
            <a:gdLst/>
            <a:ahLst/>
            <a:cxnLst/>
            <a:rect l="l" t="t" r="r" b="b"/>
            <a:pathLst>
              <a:path w="2531565" h="2531565">
                <a:moveTo>
                  <a:pt x="0" y="0"/>
                </a:moveTo>
                <a:lnTo>
                  <a:pt x="2531566" y="0"/>
                </a:lnTo>
                <a:lnTo>
                  <a:pt x="2531566" y="2531565"/>
                </a:lnTo>
                <a:lnTo>
                  <a:pt x="0" y="2531565"/>
                </a:lnTo>
                <a:lnTo>
                  <a:pt x="0" y="0"/>
                </a:lnTo>
                <a:close/>
              </a:path>
            </a:pathLst>
          </a:custGeom>
          <a:blipFill>
            <a:blip r:embed="rId2">
              <a:alphaModFix amt="36000"/>
              <a:extLst>
                <a:ext uri="{96DAC541-7B7A-43D3-8B79-37D633B846F1}">
                  <asvg:svgBlip xmlns:asvg="http://schemas.microsoft.com/office/drawing/2016/SVG/main" r:embed="rId3"/>
                </a:ext>
              </a:extLst>
            </a:blip>
            <a:stretch>
              <a:fillRect/>
            </a:stretch>
          </a:blipFill>
        </p:spPr>
      </p:sp>
      <p:grpSp>
        <p:nvGrpSpPr>
          <p:cNvPr id="13" name="Group 13"/>
          <p:cNvGrpSpPr/>
          <p:nvPr/>
        </p:nvGrpSpPr>
        <p:grpSpPr>
          <a:xfrm>
            <a:off x="10163189" y="4122456"/>
            <a:ext cx="2080186" cy="2080186"/>
            <a:chOff x="0" y="0"/>
            <a:chExt cx="812800" cy="812800"/>
          </a:xfrm>
        </p:grpSpPr>
        <p:sp>
          <p:nvSpPr>
            <p:cNvPr id="14" name="Freeform 14"/>
            <p:cNvSpPr/>
            <p:nvPr/>
          </p:nvSpPr>
          <p:spPr>
            <a:xfrm>
              <a:off x="47130" y="47130"/>
              <a:ext cx="718541" cy="718541"/>
            </a:xfrm>
            <a:custGeom>
              <a:avLst/>
              <a:gdLst/>
              <a:ahLst/>
              <a:cxnLst/>
              <a:rect l="l" t="t" r="r" b="b"/>
              <a:pathLst>
                <a:path w="718541" h="718541">
                  <a:moveTo>
                    <a:pt x="464537" y="58137"/>
                  </a:moveTo>
                  <a:lnTo>
                    <a:pt x="660403" y="254003"/>
                  </a:lnTo>
                  <a:cubicBezTo>
                    <a:pt x="718540" y="312140"/>
                    <a:pt x="718540" y="406400"/>
                    <a:pt x="660403" y="464537"/>
                  </a:cubicBezTo>
                  <a:lnTo>
                    <a:pt x="464537" y="660403"/>
                  </a:lnTo>
                  <a:cubicBezTo>
                    <a:pt x="406400" y="718540"/>
                    <a:pt x="312140" y="718540"/>
                    <a:pt x="254003" y="660403"/>
                  </a:cubicBezTo>
                  <a:lnTo>
                    <a:pt x="58137" y="464537"/>
                  </a:lnTo>
                  <a:cubicBezTo>
                    <a:pt x="0" y="406400"/>
                    <a:pt x="0" y="312140"/>
                    <a:pt x="58137" y="254003"/>
                  </a:cubicBezTo>
                  <a:lnTo>
                    <a:pt x="254003" y="58137"/>
                  </a:lnTo>
                  <a:cubicBezTo>
                    <a:pt x="312140" y="0"/>
                    <a:pt x="406400" y="0"/>
                    <a:pt x="464537" y="58137"/>
                  </a:cubicBezTo>
                  <a:close/>
                </a:path>
              </a:pathLst>
            </a:custGeom>
            <a:solidFill>
              <a:srgbClr val="FA643F"/>
            </a:solidFill>
          </p:spPr>
        </p:sp>
        <p:sp>
          <p:nvSpPr>
            <p:cNvPr id="15" name="TextBox 15"/>
            <p:cNvSpPr txBox="1"/>
            <p:nvPr/>
          </p:nvSpPr>
          <p:spPr>
            <a:xfrm>
              <a:off x="139700" y="73025"/>
              <a:ext cx="533400" cy="600075"/>
            </a:xfrm>
            <a:prstGeom prst="rect">
              <a:avLst/>
            </a:prstGeom>
          </p:spPr>
          <p:txBody>
            <a:bodyPr lIns="50800" tIns="50800" rIns="50800" bIns="50800" rtlCol="0" anchor="ctr"/>
            <a:lstStyle/>
            <a:p>
              <a:pPr algn="ctr">
                <a:lnSpc>
                  <a:spcPts val="4199"/>
                </a:lnSpc>
              </a:pPr>
              <a:endParaRPr/>
            </a:p>
          </p:txBody>
        </p:sp>
      </p:grpSp>
      <p:sp>
        <p:nvSpPr>
          <p:cNvPr id="16" name="AutoShape 16"/>
          <p:cNvSpPr/>
          <p:nvPr/>
        </p:nvSpPr>
        <p:spPr>
          <a:xfrm>
            <a:off x="12469065" y="5143500"/>
            <a:ext cx="1586999" cy="38100"/>
          </a:xfrm>
          <a:prstGeom prst="line">
            <a:avLst/>
          </a:prstGeom>
          <a:ln w="38100" cap="flat">
            <a:solidFill>
              <a:srgbClr val="F4F4F4"/>
            </a:solidFill>
            <a:prstDash val="solid"/>
            <a:headEnd type="none" w="sm" len="sm"/>
            <a:tailEnd type="none" w="sm" len="sm"/>
          </a:ln>
        </p:spPr>
      </p:sp>
      <p:sp>
        <p:nvSpPr>
          <p:cNvPr id="17" name="Freeform 17"/>
          <p:cNvSpPr/>
          <p:nvPr/>
        </p:nvSpPr>
        <p:spPr>
          <a:xfrm>
            <a:off x="14056064" y="3896767"/>
            <a:ext cx="2531565" cy="2531565"/>
          </a:xfrm>
          <a:custGeom>
            <a:avLst/>
            <a:gdLst/>
            <a:ahLst/>
            <a:cxnLst/>
            <a:rect l="l" t="t" r="r" b="b"/>
            <a:pathLst>
              <a:path w="2531565" h="2531565">
                <a:moveTo>
                  <a:pt x="0" y="0"/>
                </a:moveTo>
                <a:lnTo>
                  <a:pt x="2531565" y="0"/>
                </a:lnTo>
                <a:lnTo>
                  <a:pt x="2531565" y="2531565"/>
                </a:lnTo>
                <a:lnTo>
                  <a:pt x="0" y="2531565"/>
                </a:lnTo>
                <a:lnTo>
                  <a:pt x="0" y="0"/>
                </a:lnTo>
                <a:close/>
              </a:path>
            </a:pathLst>
          </a:custGeom>
          <a:blipFill>
            <a:blip r:embed="rId2">
              <a:alphaModFix amt="36000"/>
              <a:extLst>
                <a:ext uri="{96DAC541-7B7A-43D3-8B79-37D633B846F1}">
                  <asvg:svgBlip xmlns:asvg="http://schemas.microsoft.com/office/drawing/2016/SVG/main" r:embed="rId3"/>
                </a:ext>
              </a:extLst>
            </a:blip>
            <a:stretch>
              <a:fillRect/>
            </a:stretch>
          </a:blipFill>
        </p:spPr>
      </p:sp>
      <p:grpSp>
        <p:nvGrpSpPr>
          <p:cNvPr id="18" name="Group 18"/>
          <p:cNvGrpSpPr/>
          <p:nvPr/>
        </p:nvGrpSpPr>
        <p:grpSpPr>
          <a:xfrm>
            <a:off x="14281753" y="4122456"/>
            <a:ext cx="2080186" cy="2080186"/>
            <a:chOff x="0" y="0"/>
            <a:chExt cx="812800" cy="812800"/>
          </a:xfrm>
        </p:grpSpPr>
        <p:sp>
          <p:nvSpPr>
            <p:cNvPr id="19" name="Freeform 19"/>
            <p:cNvSpPr/>
            <p:nvPr/>
          </p:nvSpPr>
          <p:spPr>
            <a:xfrm>
              <a:off x="47130" y="47130"/>
              <a:ext cx="718541" cy="718541"/>
            </a:xfrm>
            <a:custGeom>
              <a:avLst/>
              <a:gdLst/>
              <a:ahLst/>
              <a:cxnLst/>
              <a:rect l="l" t="t" r="r" b="b"/>
              <a:pathLst>
                <a:path w="718541" h="718541">
                  <a:moveTo>
                    <a:pt x="464537" y="58137"/>
                  </a:moveTo>
                  <a:lnTo>
                    <a:pt x="660403" y="254003"/>
                  </a:lnTo>
                  <a:cubicBezTo>
                    <a:pt x="718540" y="312140"/>
                    <a:pt x="718540" y="406400"/>
                    <a:pt x="660403" y="464537"/>
                  </a:cubicBezTo>
                  <a:lnTo>
                    <a:pt x="464537" y="660403"/>
                  </a:lnTo>
                  <a:cubicBezTo>
                    <a:pt x="406400" y="718540"/>
                    <a:pt x="312140" y="718540"/>
                    <a:pt x="254003" y="660403"/>
                  </a:cubicBezTo>
                  <a:lnTo>
                    <a:pt x="58137" y="464537"/>
                  </a:lnTo>
                  <a:cubicBezTo>
                    <a:pt x="0" y="406400"/>
                    <a:pt x="0" y="312140"/>
                    <a:pt x="58137" y="254003"/>
                  </a:cubicBezTo>
                  <a:lnTo>
                    <a:pt x="254003" y="58137"/>
                  </a:lnTo>
                  <a:cubicBezTo>
                    <a:pt x="312140" y="0"/>
                    <a:pt x="406400" y="0"/>
                    <a:pt x="464537" y="58137"/>
                  </a:cubicBezTo>
                  <a:close/>
                </a:path>
              </a:pathLst>
            </a:custGeom>
            <a:solidFill>
              <a:srgbClr val="FA643F"/>
            </a:solidFill>
          </p:spPr>
        </p:sp>
        <p:sp>
          <p:nvSpPr>
            <p:cNvPr id="20" name="TextBox 20"/>
            <p:cNvSpPr txBox="1"/>
            <p:nvPr/>
          </p:nvSpPr>
          <p:spPr>
            <a:xfrm>
              <a:off x="139700" y="73025"/>
              <a:ext cx="533400" cy="600075"/>
            </a:xfrm>
            <a:prstGeom prst="rect">
              <a:avLst/>
            </a:prstGeom>
          </p:spPr>
          <p:txBody>
            <a:bodyPr lIns="50800" tIns="50800" rIns="50800" bIns="50800" rtlCol="0" anchor="ctr"/>
            <a:lstStyle/>
            <a:p>
              <a:pPr algn="ctr">
                <a:lnSpc>
                  <a:spcPts val="4199"/>
                </a:lnSpc>
              </a:pPr>
              <a:endParaRPr/>
            </a:p>
          </p:txBody>
        </p:sp>
      </p:grpSp>
      <p:grpSp>
        <p:nvGrpSpPr>
          <p:cNvPr id="21" name="Group 21"/>
          <p:cNvGrpSpPr/>
          <p:nvPr/>
        </p:nvGrpSpPr>
        <p:grpSpPr>
          <a:xfrm>
            <a:off x="0" y="9125919"/>
            <a:ext cx="18288000" cy="1161081"/>
            <a:chOff x="0" y="0"/>
            <a:chExt cx="4816593" cy="305799"/>
          </a:xfrm>
        </p:grpSpPr>
        <p:sp>
          <p:nvSpPr>
            <p:cNvPr id="22" name="Freeform 22"/>
            <p:cNvSpPr/>
            <p:nvPr/>
          </p:nvSpPr>
          <p:spPr>
            <a:xfrm>
              <a:off x="0" y="0"/>
              <a:ext cx="4816592" cy="305799"/>
            </a:xfrm>
            <a:custGeom>
              <a:avLst/>
              <a:gdLst/>
              <a:ahLst/>
              <a:cxnLst/>
              <a:rect l="l" t="t" r="r" b="b"/>
              <a:pathLst>
                <a:path w="4816592" h="305799">
                  <a:moveTo>
                    <a:pt x="0" y="0"/>
                  </a:moveTo>
                  <a:lnTo>
                    <a:pt x="4816592" y="0"/>
                  </a:lnTo>
                  <a:lnTo>
                    <a:pt x="4816592" y="305799"/>
                  </a:lnTo>
                  <a:lnTo>
                    <a:pt x="0" y="305799"/>
                  </a:lnTo>
                  <a:close/>
                </a:path>
              </a:pathLst>
            </a:custGeom>
            <a:solidFill>
              <a:srgbClr val="F4F4F4"/>
            </a:solidFill>
          </p:spPr>
        </p:sp>
        <p:sp>
          <p:nvSpPr>
            <p:cNvPr id="23" name="TextBox 23"/>
            <p:cNvSpPr txBox="1"/>
            <p:nvPr/>
          </p:nvSpPr>
          <p:spPr>
            <a:xfrm>
              <a:off x="0" y="-38100"/>
              <a:ext cx="4816593" cy="343899"/>
            </a:xfrm>
            <a:prstGeom prst="rect">
              <a:avLst/>
            </a:prstGeom>
          </p:spPr>
          <p:txBody>
            <a:bodyPr lIns="50800" tIns="50800" rIns="50800" bIns="50800" rtlCol="0" anchor="ctr"/>
            <a:lstStyle/>
            <a:p>
              <a:pPr algn="ctr">
                <a:lnSpc>
                  <a:spcPts val="2100"/>
                </a:lnSpc>
              </a:pPr>
              <a:endParaRPr/>
            </a:p>
          </p:txBody>
        </p:sp>
      </p:grpSp>
      <p:sp>
        <p:nvSpPr>
          <p:cNvPr id="24" name="Freeform 24"/>
          <p:cNvSpPr/>
          <p:nvPr/>
        </p:nvSpPr>
        <p:spPr>
          <a:xfrm>
            <a:off x="2579638" y="4788709"/>
            <a:ext cx="767211" cy="747682"/>
          </a:xfrm>
          <a:custGeom>
            <a:avLst/>
            <a:gdLst/>
            <a:ahLst/>
            <a:cxnLst/>
            <a:rect l="l" t="t" r="r" b="b"/>
            <a:pathLst>
              <a:path w="767211" h="747682">
                <a:moveTo>
                  <a:pt x="0" y="0"/>
                </a:moveTo>
                <a:lnTo>
                  <a:pt x="767211" y="0"/>
                </a:lnTo>
                <a:lnTo>
                  <a:pt x="767211" y="747682"/>
                </a:lnTo>
                <a:lnTo>
                  <a:pt x="0" y="7476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5" name="Freeform 25"/>
          <p:cNvSpPr/>
          <p:nvPr/>
        </p:nvSpPr>
        <p:spPr>
          <a:xfrm>
            <a:off x="6704760" y="4682471"/>
            <a:ext cx="833736" cy="853920"/>
          </a:xfrm>
          <a:custGeom>
            <a:avLst/>
            <a:gdLst/>
            <a:ahLst/>
            <a:cxnLst/>
            <a:rect l="l" t="t" r="r" b="b"/>
            <a:pathLst>
              <a:path w="833736" h="853920">
                <a:moveTo>
                  <a:pt x="0" y="0"/>
                </a:moveTo>
                <a:lnTo>
                  <a:pt x="833736" y="0"/>
                </a:lnTo>
                <a:lnTo>
                  <a:pt x="833736" y="853920"/>
                </a:lnTo>
                <a:lnTo>
                  <a:pt x="0" y="8539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6" name="Freeform 26"/>
          <p:cNvSpPr/>
          <p:nvPr/>
        </p:nvSpPr>
        <p:spPr>
          <a:xfrm>
            <a:off x="10747124" y="4682471"/>
            <a:ext cx="945730" cy="919937"/>
          </a:xfrm>
          <a:custGeom>
            <a:avLst/>
            <a:gdLst/>
            <a:ahLst/>
            <a:cxnLst/>
            <a:rect l="l" t="t" r="r" b="b"/>
            <a:pathLst>
              <a:path w="945730" h="919937">
                <a:moveTo>
                  <a:pt x="0" y="0"/>
                </a:moveTo>
                <a:lnTo>
                  <a:pt x="945730" y="0"/>
                </a:lnTo>
                <a:lnTo>
                  <a:pt x="945730" y="919937"/>
                </a:lnTo>
                <a:lnTo>
                  <a:pt x="0" y="91993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7" name="Freeform 27"/>
          <p:cNvSpPr/>
          <p:nvPr/>
        </p:nvSpPr>
        <p:spPr>
          <a:xfrm>
            <a:off x="14865689" y="4610126"/>
            <a:ext cx="994943" cy="1064627"/>
          </a:xfrm>
          <a:custGeom>
            <a:avLst/>
            <a:gdLst/>
            <a:ahLst/>
            <a:cxnLst/>
            <a:rect l="l" t="t" r="r" b="b"/>
            <a:pathLst>
              <a:path w="994943" h="1064627">
                <a:moveTo>
                  <a:pt x="0" y="0"/>
                </a:moveTo>
                <a:lnTo>
                  <a:pt x="994942" y="0"/>
                </a:lnTo>
                <a:lnTo>
                  <a:pt x="994942" y="1064627"/>
                </a:lnTo>
                <a:lnTo>
                  <a:pt x="0" y="106462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28" name="Group 28"/>
          <p:cNvGrpSpPr/>
          <p:nvPr/>
        </p:nvGrpSpPr>
        <p:grpSpPr>
          <a:xfrm>
            <a:off x="2619223" y="465137"/>
            <a:ext cx="13049553" cy="2913403"/>
            <a:chOff x="0" y="0"/>
            <a:chExt cx="17399404" cy="3884537"/>
          </a:xfrm>
        </p:grpSpPr>
        <p:sp>
          <p:nvSpPr>
            <p:cNvPr id="29" name="TextBox 29"/>
            <p:cNvSpPr txBox="1"/>
            <p:nvPr/>
          </p:nvSpPr>
          <p:spPr>
            <a:xfrm>
              <a:off x="0" y="-76200"/>
              <a:ext cx="17399404" cy="1494367"/>
            </a:xfrm>
            <a:prstGeom prst="rect">
              <a:avLst/>
            </a:prstGeom>
          </p:spPr>
          <p:txBody>
            <a:bodyPr lIns="0" tIns="0" rIns="0" bIns="0" rtlCol="0" anchor="t">
              <a:spAutoFit/>
            </a:bodyPr>
            <a:lstStyle/>
            <a:p>
              <a:pPr algn="ctr">
                <a:lnSpc>
                  <a:spcPts val="9099"/>
                </a:lnSpc>
              </a:pPr>
              <a:r>
                <a:rPr lang="en-US" sz="6999">
                  <a:solidFill>
                    <a:srgbClr val="2A2E3A"/>
                  </a:solidFill>
                  <a:latin typeface="Klein Bold"/>
                </a:rPr>
                <a:t>The </a:t>
              </a:r>
              <a:r>
                <a:rPr lang="en-US" sz="6999">
                  <a:solidFill>
                    <a:srgbClr val="FA643F"/>
                  </a:solidFill>
                  <a:latin typeface="Klein Bold"/>
                </a:rPr>
                <a:t>Objectives</a:t>
              </a:r>
            </a:p>
          </p:txBody>
        </p:sp>
        <p:sp>
          <p:nvSpPr>
            <p:cNvPr id="30" name="TextBox 30"/>
            <p:cNvSpPr txBox="1"/>
            <p:nvPr/>
          </p:nvSpPr>
          <p:spPr>
            <a:xfrm>
              <a:off x="845432" y="1678335"/>
              <a:ext cx="15708540" cy="2206202"/>
            </a:xfrm>
            <a:prstGeom prst="rect">
              <a:avLst/>
            </a:prstGeom>
          </p:spPr>
          <p:txBody>
            <a:bodyPr lIns="0" tIns="0" rIns="0" bIns="0" rtlCol="0" anchor="t">
              <a:spAutoFit/>
            </a:bodyPr>
            <a:lstStyle/>
            <a:p>
              <a:pPr algn="ctr">
                <a:lnSpc>
                  <a:spcPts val="4479"/>
                </a:lnSpc>
              </a:pPr>
              <a:r>
                <a:rPr lang="en-US" sz="3199">
                  <a:solidFill>
                    <a:srgbClr val="2A2E3A"/>
                  </a:solidFill>
                  <a:latin typeface="Helios"/>
                </a:rPr>
                <a:t>Designed to cater to a diverse range of users, including individual investors, financial professionals, educational institutions, and investment groups. </a:t>
              </a:r>
            </a:p>
          </p:txBody>
        </p:sp>
      </p:grpSp>
      <p:sp>
        <p:nvSpPr>
          <p:cNvPr id="31" name="TextBox 31"/>
          <p:cNvSpPr txBox="1"/>
          <p:nvPr/>
        </p:nvSpPr>
        <p:spPr>
          <a:xfrm>
            <a:off x="1028700" y="6677359"/>
            <a:ext cx="3874907" cy="905510"/>
          </a:xfrm>
          <a:prstGeom prst="rect">
            <a:avLst/>
          </a:prstGeom>
        </p:spPr>
        <p:txBody>
          <a:bodyPr lIns="0" tIns="0" rIns="0" bIns="0" rtlCol="0" anchor="t">
            <a:spAutoFit/>
          </a:bodyPr>
          <a:lstStyle/>
          <a:p>
            <a:pPr marL="0" lvl="0" indent="0" algn="ctr">
              <a:lnSpc>
                <a:spcPts val="3639"/>
              </a:lnSpc>
              <a:spcBef>
                <a:spcPct val="0"/>
              </a:spcBef>
            </a:pPr>
            <a:r>
              <a:rPr lang="en-US" sz="2599">
                <a:solidFill>
                  <a:srgbClr val="2A2E3A"/>
                </a:solidFill>
                <a:latin typeface="Helios Bold"/>
              </a:rPr>
              <a:t>Stock Portfolio Management</a:t>
            </a:r>
          </a:p>
        </p:txBody>
      </p:sp>
      <p:sp>
        <p:nvSpPr>
          <p:cNvPr id="32" name="TextBox 32"/>
          <p:cNvSpPr txBox="1"/>
          <p:nvPr/>
        </p:nvSpPr>
        <p:spPr>
          <a:xfrm>
            <a:off x="5147264" y="6677359"/>
            <a:ext cx="3874907" cy="905510"/>
          </a:xfrm>
          <a:prstGeom prst="rect">
            <a:avLst/>
          </a:prstGeom>
        </p:spPr>
        <p:txBody>
          <a:bodyPr lIns="0" tIns="0" rIns="0" bIns="0" rtlCol="0" anchor="t">
            <a:spAutoFit/>
          </a:bodyPr>
          <a:lstStyle/>
          <a:p>
            <a:pPr marL="0" lvl="0" indent="0" algn="ctr">
              <a:lnSpc>
                <a:spcPts val="3639"/>
              </a:lnSpc>
              <a:spcBef>
                <a:spcPct val="0"/>
              </a:spcBef>
            </a:pPr>
            <a:r>
              <a:rPr lang="en-US" sz="2599">
                <a:solidFill>
                  <a:srgbClr val="2A2E3A"/>
                </a:solidFill>
                <a:latin typeface="Helios Bold"/>
              </a:rPr>
              <a:t>Real time market trend analysis </a:t>
            </a:r>
          </a:p>
        </p:txBody>
      </p:sp>
      <p:sp>
        <p:nvSpPr>
          <p:cNvPr id="33" name="TextBox 33"/>
          <p:cNvSpPr txBox="1"/>
          <p:nvPr/>
        </p:nvSpPr>
        <p:spPr>
          <a:xfrm>
            <a:off x="9265828" y="6677359"/>
            <a:ext cx="3874907" cy="905510"/>
          </a:xfrm>
          <a:prstGeom prst="rect">
            <a:avLst/>
          </a:prstGeom>
        </p:spPr>
        <p:txBody>
          <a:bodyPr lIns="0" tIns="0" rIns="0" bIns="0" rtlCol="0" anchor="t">
            <a:spAutoFit/>
          </a:bodyPr>
          <a:lstStyle/>
          <a:p>
            <a:pPr marL="0" lvl="0" indent="0" algn="ctr">
              <a:lnSpc>
                <a:spcPts val="3639"/>
              </a:lnSpc>
              <a:spcBef>
                <a:spcPct val="0"/>
              </a:spcBef>
            </a:pPr>
            <a:r>
              <a:rPr lang="en-US" sz="2599">
                <a:solidFill>
                  <a:srgbClr val="2A2E3A"/>
                </a:solidFill>
                <a:latin typeface="Helios Bold"/>
              </a:rPr>
              <a:t>Stock buying and selling</a:t>
            </a:r>
          </a:p>
        </p:txBody>
      </p:sp>
      <p:sp>
        <p:nvSpPr>
          <p:cNvPr id="34" name="TextBox 34"/>
          <p:cNvSpPr txBox="1"/>
          <p:nvPr/>
        </p:nvSpPr>
        <p:spPr>
          <a:xfrm>
            <a:off x="13384393" y="6677359"/>
            <a:ext cx="3874907" cy="905510"/>
          </a:xfrm>
          <a:prstGeom prst="rect">
            <a:avLst/>
          </a:prstGeom>
        </p:spPr>
        <p:txBody>
          <a:bodyPr lIns="0" tIns="0" rIns="0" bIns="0" rtlCol="0" anchor="t">
            <a:spAutoFit/>
          </a:bodyPr>
          <a:lstStyle/>
          <a:p>
            <a:pPr marL="0" lvl="0" indent="0" algn="ctr">
              <a:lnSpc>
                <a:spcPts val="3639"/>
              </a:lnSpc>
              <a:spcBef>
                <a:spcPct val="0"/>
              </a:spcBef>
            </a:pPr>
            <a:r>
              <a:rPr lang="en-US" sz="2599">
                <a:solidFill>
                  <a:srgbClr val="2A2E3A"/>
                </a:solidFill>
                <a:latin typeface="Helios Bold"/>
              </a:rPr>
              <a:t>Future investment insights.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296844" y="-1836715"/>
            <a:ext cx="13960430" cy="13960430"/>
          </a:xfrm>
          <a:custGeom>
            <a:avLst/>
            <a:gdLst/>
            <a:ahLst/>
            <a:cxnLst/>
            <a:rect l="l" t="t" r="r" b="b"/>
            <a:pathLst>
              <a:path w="13960430" h="13960430">
                <a:moveTo>
                  <a:pt x="0" y="0"/>
                </a:moveTo>
                <a:lnTo>
                  <a:pt x="13960431" y="0"/>
                </a:lnTo>
                <a:lnTo>
                  <a:pt x="13960431" y="13960430"/>
                </a:lnTo>
                <a:lnTo>
                  <a:pt x="0" y="139604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857353" y="3959225"/>
            <a:ext cx="5534402" cy="2292350"/>
          </a:xfrm>
          <a:prstGeom prst="rect">
            <a:avLst/>
          </a:prstGeom>
        </p:spPr>
        <p:txBody>
          <a:bodyPr lIns="0" tIns="0" rIns="0" bIns="0" rtlCol="0" anchor="t">
            <a:spAutoFit/>
          </a:bodyPr>
          <a:lstStyle/>
          <a:p>
            <a:pPr>
              <a:lnSpc>
                <a:spcPts val="9099"/>
              </a:lnSpc>
            </a:pPr>
            <a:r>
              <a:rPr lang="en-US" sz="6999">
                <a:solidFill>
                  <a:srgbClr val="2A2E3A"/>
                </a:solidFill>
                <a:latin typeface="Klein Bold"/>
              </a:rPr>
              <a:t>Our </a:t>
            </a:r>
            <a:r>
              <a:rPr lang="en-US" sz="6999">
                <a:solidFill>
                  <a:srgbClr val="FA643F"/>
                </a:solidFill>
                <a:latin typeface="Klein Bold"/>
              </a:rPr>
              <a:t>Approach</a:t>
            </a:r>
          </a:p>
        </p:txBody>
      </p:sp>
      <p:sp>
        <p:nvSpPr>
          <p:cNvPr id="4" name="TextBox 4"/>
          <p:cNvSpPr txBox="1"/>
          <p:nvPr/>
        </p:nvSpPr>
        <p:spPr>
          <a:xfrm>
            <a:off x="8924419" y="2352610"/>
            <a:ext cx="8970341" cy="6167120"/>
          </a:xfrm>
          <a:prstGeom prst="rect">
            <a:avLst/>
          </a:prstGeom>
        </p:spPr>
        <p:txBody>
          <a:bodyPr lIns="0" tIns="0" rIns="0" bIns="0" rtlCol="0" anchor="t">
            <a:spAutoFit/>
          </a:bodyPr>
          <a:lstStyle/>
          <a:p>
            <a:pPr>
              <a:lnSpc>
                <a:spcPts val="4479"/>
              </a:lnSpc>
            </a:pPr>
            <a:r>
              <a:rPr lang="en-US" sz="3199">
                <a:solidFill>
                  <a:srgbClr val="2A2E3A"/>
                </a:solidFill>
                <a:latin typeface="Helios"/>
              </a:rPr>
              <a:t>The use of Python and Local Storage as well as certain Machine Learning Models as the underlying technologies ensures a robust, efficient, and secure web application that can scale to meet the needs of a growing user base. </a:t>
            </a:r>
          </a:p>
          <a:p>
            <a:pPr>
              <a:lnSpc>
                <a:spcPts val="4479"/>
              </a:lnSpc>
            </a:pPr>
            <a:endParaRPr lang="en-US" sz="3199">
              <a:solidFill>
                <a:srgbClr val="2A2E3A"/>
              </a:solidFill>
              <a:latin typeface="Helios"/>
            </a:endParaRPr>
          </a:p>
          <a:p>
            <a:pPr>
              <a:lnSpc>
                <a:spcPts val="4479"/>
              </a:lnSpc>
            </a:pPr>
            <a:r>
              <a:rPr lang="en-US" sz="3199">
                <a:solidFill>
                  <a:srgbClr val="2A2E3A"/>
                </a:solidFill>
                <a:latin typeface="Helios"/>
              </a:rPr>
              <a:t>The incorporation of web scraping capabilities allows for the acquisition of up-to-the-minute market data, enhancing the website's utility in the rapidly changing landscape of the financial world.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340491"/>
            <a:chOff x="0" y="0"/>
            <a:chExt cx="4816593" cy="616426"/>
          </a:xfrm>
        </p:grpSpPr>
        <p:sp>
          <p:nvSpPr>
            <p:cNvPr id="3" name="Freeform 3"/>
            <p:cNvSpPr/>
            <p:nvPr/>
          </p:nvSpPr>
          <p:spPr>
            <a:xfrm>
              <a:off x="0" y="0"/>
              <a:ext cx="4816592" cy="616426"/>
            </a:xfrm>
            <a:custGeom>
              <a:avLst/>
              <a:gdLst/>
              <a:ahLst/>
              <a:cxnLst/>
              <a:rect l="l" t="t" r="r" b="b"/>
              <a:pathLst>
                <a:path w="4816592" h="616426">
                  <a:moveTo>
                    <a:pt x="0" y="0"/>
                  </a:moveTo>
                  <a:lnTo>
                    <a:pt x="4816592" y="0"/>
                  </a:lnTo>
                  <a:lnTo>
                    <a:pt x="4816592" y="616426"/>
                  </a:lnTo>
                  <a:lnTo>
                    <a:pt x="0" y="616426"/>
                  </a:lnTo>
                  <a:close/>
                </a:path>
              </a:pathLst>
            </a:custGeom>
            <a:solidFill>
              <a:srgbClr val="FA643F"/>
            </a:solidFill>
          </p:spPr>
        </p:sp>
        <p:sp>
          <p:nvSpPr>
            <p:cNvPr id="4" name="TextBox 4"/>
            <p:cNvSpPr txBox="1"/>
            <p:nvPr/>
          </p:nvSpPr>
          <p:spPr>
            <a:xfrm>
              <a:off x="0" y="-57150"/>
              <a:ext cx="4816593" cy="673576"/>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a:off x="1028700" y="3570035"/>
            <a:ext cx="6044810" cy="5747123"/>
            <a:chOff x="0" y="0"/>
            <a:chExt cx="8059746" cy="7662830"/>
          </a:xfrm>
        </p:grpSpPr>
        <p:sp>
          <p:nvSpPr>
            <p:cNvPr id="6" name="TextBox 6"/>
            <p:cNvSpPr txBox="1"/>
            <p:nvPr/>
          </p:nvSpPr>
          <p:spPr>
            <a:xfrm>
              <a:off x="0" y="-76200"/>
              <a:ext cx="8059746" cy="3031067"/>
            </a:xfrm>
            <a:prstGeom prst="rect">
              <a:avLst/>
            </a:prstGeom>
          </p:spPr>
          <p:txBody>
            <a:bodyPr lIns="0" tIns="0" rIns="0" bIns="0" rtlCol="0" anchor="t">
              <a:spAutoFit/>
            </a:bodyPr>
            <a:lstStyle/>
            <a:p>
              <a:pPr>
                <a:lnSpc>
                  <a:spcPts val="9099"/>
                </a:lnSpc>
              </a:pPr>
              <a:r>
                <a:rPr lang="en-US" sz="6999">
                  <a:solidFill>
                    <a:srgbClr val="2A2E3A"/>
                  </a:solidFill>
                  <a:latin typeface="Klein Bold"/>
                </a:rPr>
                <a:t>System </a:t>
              </a:r>
              <a:r>
                <a:rPr lang="en-US" sz="6999">
                  <a:solidFill>
                    <a:srgbClr val="FA643F"/>
                  </a:solidFill>
                  <a:latin typeface="Klein Bold"/>
                </a:rPr>
                <a:t>Features</a:t>
              </a:r>
            </a:p>
          </p:txBody>
        </p:sp>
        <p:sp>
          <p:nvSpPr>
            <p:cNvPr id="7" name="TextBox 7"/>
            <p:cNvSpPr txBox="1"/>
            <p:nvPr/>
          </p:nvSpPr>
          <p:spPr>
            <a:xfrm>
              <a:off x="0" y="3208729"/>
              <a:ext cx="7143583" cy="4454102"/>
            </a:xfrm>
            <a:prstGeom prst="rect">
              <a:avLst/>
            </a:prstGeom>
          </p:spPr>
          <p:txBody>
            <a:bodyPr lIns="0" tIns="0" rIns="0" bIns="0" rtlCol="0" anchor="t">
              <a:spAutoFit/>
            </a:bodyPr>
            <a:lstStyle/>
            <a:p>
              <a:pPr algn="l">
                <a:lnSpc>
                  <a:spcPts val="4479"/>
                </a:lnSpc>
              </a:pPr>
              <a:r>
                <a:rPr lang="en-US" sz="3199">
                  <a:solidFill>
                    <a:srgbClr val="2A2E3A"/>
                  </a:solidFill>
                  <a:latin typeface="Helios"/>
                </a:rPr>
                <a:t>The features provide a versatile platform for users to manage their stock portfolios, analyze market trends, and make informed investment decisions.</a:t>
              </a:r>
            </a:p>
          </p:txBody>
        </p:sp>
      </p:grpSp>
      <p:grpSp>
        <p:nvGrpSpPr>
          <p:cNvPr id="8" name="Group 8"/>
          <p:cNvGrpSpPr/>
          <p:nvPr/>
        </p:nvGrpSpPr>
        <p:grpSpPr>
          <a:xfrm>
            <a:off x="9642260" y="3728970"/>
            <a:ext cx="7539863" cy="414910"/>
            <a:chOff x="0" y="0"/>
            <a:chExt cx="10053151" cy="553213"/>
          </a:xfrm>
        </p:grpSpPr>
        <p:sp>
          <p:nvSpPr>
            <p:cNvPr id="9" name="Freeform 9"/>
            <p:cNvSpPr/>
            <p:nvPr/>
          </p:nvSpPr>
          <p:spPr>
            <a:xfrm>
              <a:off x="0" y="0"/>
              <a:ext cx="553213" cy="553213"/>
            </a:xfrm>
            <a:custGeom>
              <a:avLst/>
              <a:gdLst/>
              <a:ahLst/>
              <a:cxnLst/>
              <a:rect l="l" t="t" r="r" b="b"/>
              <a:pathLst>
                <a:path w="553213" h="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1314169" y="-57150"/>
              <a:ext cx="8738982" cy="578697"/>
            </a:xfrm>
            <a:prstGeom prst="rect">
              <a:avLst/>
            </a:prstGeom>
          </p:spPr>
          <p:txBody>
            <a:bodyPr lIns="0" tIns="0" rIns="0" bIns="0" rtlCol="0" anchor="t">
              <a:spAutoFit/>
            </a:bodyPr>
            <a:lstStyle/>
            <a:p>
              <a:pPr marL="0" lvl="0" indent="0">
                <a:lnSpc>
                  <a:spcPts val="3639"/>
                </a:lnSpc>
                <a:spcBef>
                  <a:spcPct val="0"/>
                </a:spcBef>
              </a:pPr>
              <a:r>
                <a:rPr lang="en-US" sz="2599" u="none">
                  <a:solidFill>
                    <a:srgbClr val="2A2E3A"/>
                  </a:solidFill>
                  <a:latin typeface="Helios"/>
                </a:rPr>
                <a:t>Log in and sign up page</a:t>
              </a:r>
            </a:p>
          </p:txBody>
        </p:sp>
      </p:grpSp>
      <p:grpSp>
        <p:nvGrpSpPr>
          <p:cNvPr id="11" name="Group 11"/>
          <p:cNvGrpSpPr/>
          <p:nvPr/>
        </p:nvGrpSpPr>
        <p:grpSpPr>
          <a:xfrm>
            <a:off x="9642260" y="4983032"/>
            <a:ext cx="7539863" cy="414910"/>
            <a:chOff x="0" y="0"/>
            <a:chExt cx="10053151" cy="553213"/>
          </a:xfrm>
        </p:grpSpPr>
        <p:sp>
          <p:nvSpPr>
            <p:cNvPr id="12" name="Freeform 12"/>
            <p:cNvSpPr/>
            <p:nvPr/>
          </p:nvSpPr>
          <p:spPr>
            <a:xfrm>
              <a:off x="0" y="0"/>
              <a:ext cx="553213" cy="553213"/>
            </a:xfrm>
            <a:custGeom>
              <a:avLst/>
              <a:gdLst/>
              <a:ahLst/>
              <a:cxnLst/>
              <a:rect l="l" t="t" r="r" b="b"/>
              <a:pathLst>
                <a:path w="553213" h="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3"/>
            <p:cNvSpPr txBox="1"/>
            <p:nvPr/>
          </p:nvSpPr>
          <p:spPr>
            <a:xfrm>
              <a:off x="1314169" y="-41317"/>
              <a:ext cx="8738982" cy="578697"/>
            </a:xfrm>
            <a:prstGeom prst="rect">
              <a:avLst/>
            </a:prstGeom>
          </p:spPr>
          <p:txBody>
            <a:bodyPr lIns="0" tIns="0" rIns="0" bIns="0" rtlCol="0" anchor="t">
              <a:spAutoFit/>
            </a:bodyPr>
            <a:lstStyle/>
            <a:p>
              <a:pPr marL="0" lvl="0" indent="0">
                <a:lnSpc>
                  <a:spcPts val="3639"/>
                </a:lnSpc>
                <a:spcBef>
                  <a:spcPct val="0"/>
                </a:spcBef>
              </a:pPr>
              <a:r>
                <a:rPr lang="en-US" sz="2599">
                  <a:solidFill>
                    <a:srgbClr val="2A2E3A"/>
                  </a:solidFill>
                  <a:latin typeface="Helios"/>
                </a:rPr>
                <a:t>Interface after signing up</a:t>
              </a:r>
              <a:r>
                <a:rPr lang="en-US" sz="2599" u="none">
                  <a:solidFill>
                    <a:srgbClr val="2A2E3A"/>
                  </a:solidFill>
                  <a:latin typeface="Helios"/>
                </a:rPr>
                <a:t> </a:t>
              </a:r>
            </a:p>
          </p:txBody>
        </p:sp>
      </p:grpSp>
      <p:grpSp>
        <p:nvGrpSpPr>
          <p:cNvPr id="14" name="Group 14"/>
          <p:cNvGrpSpPr/>
          <p:nvPr/>
        </p:nvGrpSpPr>
        <p:grpSpPr>
          <a:xfrm>
            <a:off x="9642260" y="6019416"/>
            <a:ext cx="7539863" cy="848360"/>
            <a:chOff x="0" y="0"/>
            <a:chExt cx="10053151" cy="1131147"/>
          </a:xfrm>
        </p:grpSpPr>
        <p:sp>
          <p:nvSpPr>
            <p:cNvPr id="15" name="Freeform 15"/>
            <p:cNvSpPr/>
            <p:nvPr/>
          </p:nvSpPr>
          <p:spPr>
            <a:xfrm>
              <a:off x="0" y="288967"/>
              <a:ext cx="553213" cy="553213"/>
            </a:xfrm>
            <a:custGeom>
              <a:avLst/>
              <a:gdLst/>
              <a:ahLst/>
              <a:cxnLst/>
              <a:rect l="l" t="t" r="r" b="b"/>
              <a:pathLst>
                <a:path w="553213" h="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TextBox 16"/>
            <p:cNvSpPr txBox="1"/>
            <p:nvPr/>
          </p:nvSpPr>
          <p:spPr>
            <a:xfrm>
              <a:off x="1314169" y="-57150"/>
              <a:ext cx="8738982" cy="1188297"/>
            </a:xfrm>
            <a:prstGeom prst="rect">
              <a:avLst/>
            </a:prstGeom>
          </p:spPr>
          <p:txBody>
            <a:bodyPr lIns="0" tIns="0" rIns="0" bIns="0" rtlCol="0" anchor="t">
              <a:spAutoFit/>
            </a:bodyPr>
            <a:lstStyle/>
            <a:p>
              <a:pPr marL="0" lvl="0" indent="0">
                <a:lnSpc>
                  <a:spcPts val="3639"/>
                </a:lnSpc>
                <a:spcBef>
                  <a:spcPct val="0"/>
                </a:spcBef>
              </a:pPr>
              <a:r>
                <a:rPr lang="en-US" sz="2599">
                  <a:solidFill>
                    <a:srgbClr val="2A2E3A"/>
                  </a:solidFill>
                  <a:latin typeface="Helios"/>
                </a:rPr>
                <a:t>Current trends of the stocks purchased by users</a:t>
              </a:r>
            </a:p>
          </p:txBody>
        </p:sp>
      </p:grpSp>
      <p:grpSp>
        <p:nvGrpSpPr>
          <p:cNvPr id="17" name="Group 17"/>
          <p:cNvGrpSpPr/>
          <p:nvPr/>
        </p:nvGrpSpPr>
        <p:grpSpPr>
          <a:xfrm>
            <a:off x="9642260" y="7274431"/>
            <a:ext cx="7539863" cy="848360"/>
            <a:chOff x="0" y="0"/>
            <a:chExt cx="10053151" cy="1131147"/>
          </a:xfrm>
        </p:grpSpPr>
        <p:sp>
          <p:nvSpPr>
            <p:cNvPr id="18" name="Freeform 18"/>
            <p:cNvSpPr/>
            <p:nvPr/>
          </p:nvSpPr>
          <p:spPr>
            <a:xfrm>
              <a:off x="0" y="288967"/>
              <a:ext cx="553213" cy="553213"/>
            </a:xfrm>
            <a:custGeom>
              <a:avLst/>
              <a:gdLst/>
              <a:ahLst/>
              <a:cxnLst/>
              <a:rect l="l" t="t" r="r" b="b"/>
              <a:pathLst>
                <a:path w="553213" h="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TextBox 19"/>
            <p:cNvSpPr txBox="1"/>
            <p:nvPr/>
          </p:nvSpPr>
          <p:spPr>
            <a:xfrm>
              <a:off x="1314169" y="-57150"/>
              <a:ext cx="8738982" cy="1188297"/>
            </a:xfrm>
            <a:prstGeom prst="rect">
              <a:avLst/>
            </a:prstGeom>
          </p:spPr>
          <p:txBody>
            <a:bodyPr lIns="0" tIns="0" rIns="0" bIns="0" rtlCol="0" anchor="t">
              <a:spAutoFit/>
            </a:bodyPr>
            <a:lstStyle/>
            <a:p>
              <a:pPr marL="0" lvl="0" indent="0">
                <a:lnSpc>
                  <a:spcPts val="3639"/>
                </a:lnSpc>
                <a:spcBef>
                  <a:spcPct val="0"/>
                </a:spcBef>
              </a:pPr>
              <a:r>
                <a:rPr lang="en-US" sz="2599">
                  <a:solidFill>
                    <a:srgbClr val="2A2E3A"/>
                  </a:solidFill>
                  <a:latin typeface="Helios"/>
                </a:rPr>
                <a:t>Buying and selling stocks</a:t>
              </a:r>
              <a:r>
                <a:rPr lang="en-US" sz="2599" u="none">
                  <a:solidFill>
                    <a:srgbClr val="2A2E3A"/>
                  </a:solidFill>
                  <a:latin typeface="Helios"/>
                </a:rPr>
                <a:t> and storing user progress.</a:t>
              </a:r>
            </a:p>
          </p:txBody>
        </p:sp>
      </p:grpSp>
      <p:grpSp>
        <p:nvGrpSpPr>
          <p:cNvPr id="20" name="Group 20"/>
          <p:cNvGrpSpPr/>
          <p:nvPr/>
        </p:nvGrpSpPr>
        <p:grpSpPr>
          <a:xfrm>
            <a:off x="9642260" y="8527541"/>
            <a:ext cx="7539863" cy="848360"/>
            <a:chOff x="0" y="0"/>
            <a:chExt cx="10053151" cy="1131147"/>
          </a:xfrm>
        </p:grpSpPr>
        <p:sp>
          <p:nvSpPr>
            <p:cNvPr id="21" name="Freeform 21"/>
            <p:cNvSpPr/>
            <p:nvPr/>
          </p:nvSpPr>
          <p:spPr>
            <a:xfrm>
              <a:off x="0" y="288967"/>
              <a:ext cx="553213" cy="553213"/>
            </a:xfrm>
            <a:custGeom>
              <a:avLst/>
              <a:gdLst/>
              <a:ahLst/>
              <a:cxnLst/>
              <a:rect l="l" t="t" r="r" b="b"/>
              <a:pathLst>
                <a:path w="553213" h="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TextBox 22"/>
            <p:cNvSpPr txBox="1"/>
            <p:nvPr/>
          </p:nvSpPr>
          <p:spPr>
            <a:xfrm>
              <a:off x="1314169" y="-57150"/>
              <a:ext cx="8738982" cy="1188297"/>
            </a:xfrm>
            <a:prstGeom prst="rect">
              <a:avLst/>
            </a:prstGeom>
          </p:spPr>
          <p:txBody>
            <a:bodyPr lIns="0" tIns="0" rIns="0" bIns="0" rtlCol="0" anchor="t">
              <a:spAutoFit/>
            </a:bodyPr>
            <a:lstStyle/>
            <a:p>
              <a:pPr marL="0" lvl="0" indent="0">
                <a:lnSpc>
                  <a:spcPts val="3639"/>
                </a:lnSpc>
                <a:spcBef>
                  <a:spcPct val="0"/>
                </a:spcBef>
              </a:pPr>
              <a:r>
                <a:rPr lang="en-US" sz="2599">
                  <a:solidFill>
                    <a:srgbClr val="2A2E3A"/>
                  </a:solidFill>
                  <a:latin typeface="Helios"/>
                </a:rPr>
                <a:t>Data visualization and future trend predictions. </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6411535" y="844198"/>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411535" y="7025693"/>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2387703" y="0"/>
            <a:ext cx="9411059" cy="10287000"/>
            <a:chOff x="0" y="0"/>
            <a:chExt cx="2478633" cy="2709333"/>
          </a:xfrm>
        </p:grpSpPr>
        <p:sp>
          <p:nvSpPr>
            <p:cNvPr id="5" name="Freeform 5"/>
            <p:cNvSpPr/>
            <p:nvPr/>
          </p:nvSpPr>
          <p:spPr>
            <a:xfrm>
              <a:off x="0" y="0"/>
              <a:ext cx="2478633" cy="2709333"/>
            </a:xfrm>
            <a:custGeom>
              <a:avLst/>
              <a:gdLst/>
              <a:ahLst/>
              <a:cxnLst/>
              <a:rect l="l" t="t" r="r" b="b"/>
              <a:pathLst>
                <a:path w="2478633" h="2709333">
                  <a:moveTo>
                    <a:pt x="0" y="0"/>
                  </a:moveTo>
                  <a:lnTo>
                    <a:pt x="2478633" y="0"/>
                  </a:lnTo>
                  <a:lnTo>
                    <a:pt x="2478633" y="2709333"/>
                  </a:lnTo>
                  <a:lnTo>
                    <a:pt x="0" y="2709333"/>
                  </a:lnTo>
                  <a:close/>
                </a:path>
              </a:pathLst>
            </a:custGeom>
            <a:solidFill>
              <a:srgbClr val="FFFFFF"/>
            </a:solidFill>
          </p:spPr>
        </p:sp>
        <p:sp>
          <p:nvSpPr>
            <p:cNvPr id="6" name="TextBox 6"/>
            <p:cNvSpPr txBox="1"/>
            <p:nvPr/>
          </p:nvSpPr>
          <p:spPr>
            <a:xfrm>
              <a:off x="0" y="-38100"/>
              <a:ext cx="2478633" cy="2747433"/>
            </a:xfrm>
            <a:prstGeom prst="rect">
              <a:avLst/>
            </a:prstGeom>
          </p:spPr>
          <p:txBody>
            <a:bodyPr lIns="50800" tIns="50800" rIns="50800" bIns="50800" rtlCol="0" anchor="ctr"/>
            <a:lstStyle/>
            <a:p>
              <a:pPr algn="ctr">
                <a:lnSpc>
                  <a:spcPts val="2100"/>
                </a:lnSpc>
              </a:pPr>
              <a:endParaRPr/>
            </a:p>
          </p:txBody>
        </p:sp>
      </p:grpSp>
      <p:sp>
        <p:nvSpPr>
          <p:cNvPr id="7" name="TextBox 7"/>
          <p:cNvSpPr txBox="1"/>
          <p:nvPr/>
        </p:nvSpPr>
        <p:spPr>
          <a:xfrm>
            <a:off x="1028700" y="2093198"/>
            <a:ext cx="6746873" cy="2292350"/>
          </a:xfrm>
          <a:prstGeom prst="rect">
            <a:avLst/>
          </a:prstGeom>
        </p:spPr>
        <p:txBody>
          <a:bodyPr lIns="0" tIns="0" rIns="0" bIns="0" rtlCol="0" anchor="t">
            <a:spAutoFit/>
          </a:bodyPr>
          <a:lstStyle/>
          <a:p>
            <a:pPr>
              <a:lnSpc>
                <a:spcPts val="9099"/>
              </a:lnSpc>
            </a:pPr>
            <a:r>
              <a:rPr lang="en-US" sz="6999" dirty="0">
                <a:solidFill>
                  <a:srgbClr val="2A2E3A"/>
                </a:solidFill>
                <a:latin typeface="Klein Bold"/>
              </a:rPr>
              <a:t>Model </a:t>
            </a:r>
            <a:r>
              <a:rPr lang="en-US" sz="6999" dirty="0">
                <a:solidFill>
                  <a:srgbClr val="FA643F"/>
                </a:solidFill>
                <a:latin typeface="Klein Bold"/>
              </a:rPr>
              <a:t>Applications</a:t>
            </a:r>
            <a:r>
              <a:rPr lang="en-US" sz="6999" dirty="0">
                <a:solidFill>
                  <a:srgbClr val="2A2E3A"/>
                </a:solidFill>
                <a:latin typeface="Klein Bold"/>
              </a:rPr>
              <a:t> </a:t>
            </a:r>
          </a:p>
        </p:txBody>
      </p:sp>
      <p:sp>
        <p:nvSpPr>
          <p:cNvPr id="8" name="TextBox 8"/>
          <p:cNvSpPr txBox="1"/>
          <p:nvPr/>
        </p:nvSpPr>
        <p:spPr>
          <a:xfrm>
            <a:off x="8711364" y="2440305"/>
            <a:ext cx="8547936" cy="4948555"/>
          </a:xfrm>
          <a:prstGeom prst="rect">
            <a:avLst/>
          </a:prstGeom>
        </p:spPr>
        <p:txBody>
          <a:bodyPr lIns="0" tIns="0" rIns="0" bIns="0" rtlCol="0" anchor="t">
            <a:spAutoFit/>
          </a:bodyPr>
          <a:lstStyle/>
          <a:p>
            <a:pPr>
              <a:lnSpc>
                <a:spcPts val="3919"/>
              </a:lnSpc>
            </a:pPr>
            <a:r>
              <a:rPr lang="en-US" sz="2799">
                <a:solidFill>
                  <a:srgbClr val="2A2E3A"/>
                </a:solidFill>
                <a:latin typeface="Helios"/>
              </a:rPr>
              <a:t>The potential applications of this website span a wide range, from individual investors and financial professionals to educational institutions and investment groups. </a:t>
            </a:r>
          </a:p>
          <a:p>
            <a:pPr>
              <a:lnSpc>
                <a:spcPts val="3919"/>
              </a:lnSpc>
            </a:pPr>
            <a:endParaRPr lang="en-US" sz="2799">
              <a:solidFill>
                <a:srgbClr val="2A2E3A"/>
              </a:solidFill>
              <a:latin typeface="Helios"/>
            </a:endParaRPr>
          </a:p>
          <a:p>
            <a:pPr marL="0" lvl="0" indent="0">
              <a:lnSpc>
                <a:spcPts val="3919"/>
              </a:lnSpc>
              <a:spcBef>
                <a:spcPct val="0"/>
              </a:spcBef>
            </a:pPr>
            <a:r>
              <a:rPr lang="en-US" sz="2799">
                <a:solidFill>
                  <a:srgbClr val="2A2E3A"/>
                </a:solidFill>
                <a:latin typeface="Helios"/>
              </a:rPr>
              <a:t>These users can benefit from the platform's features, such as stock portfolio management, trading, education, and research, to navigate the complexities of financial markets and work towards their investment goals with confidence.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296844" y="-1836715"/>
            <a:ext cx="13960430" cy="13960430"/>
          </a:xfrm>
          <a:custGeom>
            <a:avLst/>
            <a:gdLst/>
            <a:ahLst/>
            <a:cxnLst/>
            <a:rect l="l" t="t" r="r" b="b"/>
            <a:pathLst>
              <a:path w="13960430" h="13960430">
                <a:moveTo>
                  <a:pt x="0" y="0"/>
                </a:moveTo>
                <a:lnTo>
                  <a:pt x="13960431" y="0"/>
                </a:lnTo>
                <a:lnTo>
                  <a:pt x="13960431" y="13960430"/>
                </a:lnTo>
                <a:lnTo>
                  <a:pt x="0" y="139604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5">
            <a:extLst>
              <a:ext uri="{FF2B5EF4-FFF2-40B4-BE49-F238E27FC236}">
                <a16:creationId xmlns:a16="http://schemas.microsoft.com/office/drawing/2014/main" id="{0415639E-9801-93AD-56EB-5FA57DA14EAA}"/>
              </a:ext>
            </a:extLst>
          </p:cNvPr>
          <p:cNvSpPr txBox="1"/>
          <p:nvPr/>
        </p:nvSpPr>
        <p:spPr>
          <a:xfrm>
            <a:off x="914400" y="647700"/>
            <a:ext cx="11795760" cy="1175322"/>
          </a:xfrm>
          <a:prstGeom prst="rect">
            <a:avLst/>
          </a:prstGeom>
          <a:solidFill>
            <a:schemeClr val="accent6">
              <a:lumMod val="75000"/>
            </a:schemeClr>
          </a:solidFill>
        </p:spPr>
        <p:txBody>
          <a:bodyPr wrap="square">
            <a:spAutoFit/>
          </a:bodyPr>
          <a:lstStyle/>
          <a:p>
            <a:pPr>
              <a:lnSpc>
                <a:spcPts val="9099"/>
              </a:lnSpc>
            </a:pPr>
            <a:r>
              <a:rPr lang="en-US" sz="5400" dirty="0">
                <a:solidFill>
                  <a:srgbClr val="2A2E3A"/>
                </a:solidFill>
                <a:latin typeface="Klein Bold"/>
              </a:rPr>
              <a:t>Output: </a:t>
            </a:r>
          </a:p>
        </p:txBody>
      </p:sp>
      <p:sp>
        <p:nvSpPr>
          <p:cNvPr id="8" name="Freeform 7">
            <a:extLst>
              <a:ext uri="{FF2B5EF4-FFF2-40B4-BE49-F238E27FC236}">
                <a16:creationId xmlns:a16="http://schemas.microsoft.com/office/drawing/2014/main" id="{0D729ECA-3576-9130-93D4-F756A4A72CCD}"/>
              </a:ext>
            </a:extLst>
          </p:cNvPr>
          <p:cNvSpPr/>
          <p:nvPr/>
        </p:nvSpPr>
        <p:spPr>
          <a:xfrm>
            <a:off x="883920" y="2171700"/>
            <a:ext cx="13350440" cy="6623646"/>
          </a:xfrm>
          <a:custGeom>
            <a:avLst/>
            <a:gdLst/>
            <a:ahLst/>
            <a:cxnLst/>
            <a:rect l="l" t="t" r="r" b="b"/>
            <a:pathLst>
              <a:path w="13350440" h="6623646">
                <a:moveTo>
                  <a:pt x="0" y="0"/>
                </a:moveTo>
                <a:lnTo>
                  <a:pt x="13350441" y="0"/>
                </a:lnTo>
                <a:lnTo>
                  <a:pt x="13350441" y="6623646"/>
                </a:lnTo>
                <a:lnTo>
                  <a:pt x="0" y="6623646"/>
                </a:lnTo>
                <a:lnTo>
                  <a:pt x="0" y="0"/>
                </a:lnTo>
                <a:close/>
              </a:path>
            </a:pathLst>
          </a:custGeom>
          <a:blipFill>
            <a:blip r:embed="rId4"/>
            <a:stretch>
              <a:fillRect/>
            </a:stretch>
          </a:blipFill>
          <a:ln w="47625" cap="sq">
            <a:solidFill>
              <a:srgbClr val="FFFFFF"/>
            </a:solidFill>
            <a:prstDash val="solid"/>
            <a:miter/>
          </a:ln>
        </p:spPr>
      </p:sp>
    </p:spTree>
    <p:extLst>
      <p:ext uri="{BB962C8B-B14F-4D97-AF65-F5344CB8AC3E}">
        <p14:creationId xmlns:p14="http://schemas.microsoft.com/office/powerpoint/2010/main" val="22266363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296844" y="-1836715"/>
            <a:ext cx="13960430" cy="13960430"/>
          </a:xfrm>
          <a:custGeom>
            <a:avLst/>
            <a:gdLst/>
            <a:ahLst/>
            <a:cxnLst/>
            <a:rect l="l" t="t" r="r" b="b"/>
            <a:pathLst>
              <a:path w="13960430" h="13960430">
                <a:moveTo>
                  <a:pt x="0" y="0"/>
                </a:moveTo>
                <a:lnTo>
                  <a:pt x="13960431" y="0"/>
                </a:lnTo>
                <a:lnTo>
                  <a:pt x="13960431" y="13960430"/>
                </a:lnTo>
                <a:lnTo>
                  <a:pt x="0" y="139604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5">
            <a:extLst>
              <a:ext uri="{FF2B5EF4-FFF2-40B4-BE49-F238E27FC236}">
                <a16:creationId xmlns:a16="http://schemas.microsoft.com/office/drawing/2014/main" id="{0415639E-9801-93AD-56EB-5FA57DA14EAA}"/>
              </a:ext>
            </a:extLst>
          </p:cNvPr>
          <p:cNvSpPr txBox="1"/>
          <p:nvPr/>
        </p:nvSpPr>
        <p:spPr>
          <a:xfrm>
            <a:off x="914400" y="647700"/>
            <a:ext cx="11795760" cy="1175322"/>
          </a:xfrm>
          <a:prstGeom prst="rect">
            <a:avLst/>
          </a:prstGeom>
          <a:solidFill>
            <a:schemeClr val="accent6">
              <a:lumMod val="75000"/>
            </a:schemeClr>
          </a:solidFill>
        </p:spPr>
        <p:txBody>
          <a:bodyPr wrap="square">
            <a:spAutoFit/>
          </a:bodyPr>
          <a:lstStyle/>
          <a:p>
            <a:pPr>
              <a:lnSpc>
                <a:spcPts val="9099"/>
              </a:lnSpc>
            </a:pPr>
            <a:r>
              <a:rPr lang="en-US" sz="5400" dirty="0">
                <a:solidFill>
                  <a:srgbClr val="2A2E3A"/>
                </a:solidFill>
                <a:latin typeface="Klein Bold"/>
              </a:rPr>
              <a:t>Output: </a:t>
            </a:r>
          </a:p>
        </p:txBody>
      </p:sp>
      <p:sp>
        <p:nvSpPr>
          <p:cNvPr id="3" name="Freeform 7">
            <a:extLst>
              <a:ext uri="{FF2B5EF4-FFF2-40B4-BE49-F238E27FC236}">
                <a16:creationId xmlns:a16="http://schemas.microsoft.com/office/drawing/2014/main" id="{645B1163-C242-54DA-4EFF-AC7792F19920}"/>
              </a:ext>
            </a:extLst>
          </p:cNvPr>
          <p:cNvSpPr/>
          <p:nvPr/>
        </p:nvSpPr>
        <p:spPr>
          <a:xfrm>
            <a:off x="914400" y="2171700"/>
            <a:ext cx="9353048" cy="4642843"/>
          </a:xfrm>
          <a:custGeom>
            <a:avLst/>
            <a:gdLst/>
            <a:ahLst/>
            <a:cxnLst/>
            <a:rect l="l" t="t" r="r" b="b"/>
            <a:pathLst>
              <a:path w="9353048" h="4642843">
                <a:moveTo>
                  <a:pt x="0" y="0"/>
                </a:moveTo>
                <a:lnTo>
                  <a:pt x="9353049" y="0"/>
                </a:lnTo>
                <a:lnTo>
                  <a:pt x="9353049" y="4642843"/>
                </a:lnTo>
                <a:lnTo>
                  <a:pt x="0" y="4642843"/>
                </a:lnTo>
                <a:lnTo>
                  <a:pt x="0" y="0"/>
                </a:lnTo>
                <a:close/>
              </a:path>
            </a:pathLst>
          </a:custGeom>
          <a:blipFill>
            <a:blip r:embed="rId4"/>
            <a:stretch>
              <a:fillRect/>
            </a:stretch>
          </a:blipFill>
          <a:ln w="38100" cap="sq">
            <a:solidFill>
              <a:srgbClr val="FFFFFF"/>
            </a:solidFill>
            <a:prstDash val="solid"/>
            <a:miter/>
          </a:ln>
        </p:spPr>
      </p:sp>
      <p:sp>
        <p:nvSpPr>
          <p:cNvPr id="4" name="Freeform 8">
            <a:extLst>
              <a:ext uri="{FF2B5EF4-FFF2-40B4-BE49-F238E27FC236}">
                <a16:creationId xmlns:a16="http://schemas.microsoft.com/office/drawing/2014/main" id="{B38C16CC-6C66-33CC-9EBC-577025F9496A}"/>
              </a:ext>
            </a:extLst>
          </p:cNvPr>
          <p:cNvSpPr/>
          <p:nvPr/>
        </p:nvSpPr>
        <p:spPr>
          <a:xfrm>
            <a:off x="8229600" y="5829300"/>
            <a:ext cx="9502007" cy="4003124"/>
          </a:xfrm>
          <a:custGeom>
            <a:avLst/>
            <a:gdLst/>
            <a:ahLst/>
            <a:cxnLst/>
            <a:rect l="l" t="t" r="r" b="b"/>
            <a:pathLst>
              <a:path w="9502007" h="4003124">
                <a:moveTo>
                  <a:pt x="0" y="0"/>
                </a:moveTo>
                <a:lnTo>
                  <a:pt x="9502007" y="0"/>
                </a:lnTo>
                <a:lnTo>
                  <a:pt x="9502007" y="4003124"/>
                </a:lnTo>
                <a:lnTo>
                  <a:pt x="0" y="4003124"/>
                </a:lnTo>
                <a:lnTo>
                  <a:pt x="0" y="0"/>
                </a:lnTo>
                <a:close/>
              </a:path>
            </a:pathLst>
          </a:custGeom>
          <a:blipFill>
            <a:blip r:embed="rId5"/>
            <a:stretch>
              <a:fillRect t="-366" r="-7856" b="-24904"/>
            </a:stretch>
          </a:blipFill>
          <a:ln w="47625" cap="sq">
            <a:solidFill>
              <a:srgbClr val="FFFFFF"/>
            </a:solidFill>
            <a:prstDash val="solid"/>
            <a:miter/>
          </a:ln>
        </p:spPr>
      </p:sp>
    </p:spTree>
    <p:extLst>
      <p:ext uri="{BB962C8B-B14F-4D97-AF65-F5344CB8AC3E}">
        <p14:creationId xmlns:p14="http://schemas.microsoft.com/office/powerpoint/2010/main" val="18747855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467</Words>
  <Application>Microsoft Office PowerPoint</Application>
  <PresentationFormat>Custom</PresentationFormat>
  <Paragraphs>52</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Helios</vt:lpstr>
      <vt:lpstr>Helios Bold</vt:lpstr>
      <vt:lpstr>DM Sans Italics</vt:lpstr>
      <vt:lpstr>Klein</vt:lpstr>
      <vt:lpstr>Klein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Blank Company Profile Business Presentation in Orange Grey White Geometric Style</dc:title>
  <dc:creator>Yatri Patel</dc:creator>
  <cp:lastModifiedBy>YatriPatel</cp:lastModifiedBy>
  <cp:revision>2</cp:revision>
  <dcterms:created xsi:type="dcterms:W3CDTF">2006-08-16T00:00:00Z</dcterms:created>
  <dcterms:modified xsi:type="dcterms:W3CDTF">2023-11-23T17:45:07Z</dcterms:modified>
  <dc:identifier>DAFy2S6ZLZI</dc:identifier>
</cp:coreProperties>
</file>